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6.jpeg" ContentType="image/jpeg"/>
  <Override PartName="/ppt/media/image23.jpeg" ContentType="image/jpeg"/>
  <Override PartName="/ppt/media/image12.png" ContentType="image/png"/>
  <Override PartName="/ppt/media/image49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jpeg" ContentType="image/jpeg"/>
  <Override PartName="/ppt/media/image18.png" ContentType="image/png"/>
  <Override PartName="/ppt/media/image16.png" ContentType="image/png"/>
  <Override PartName="/ppt/media/image15.png" ContentType="image/png"/>
  <Override PartName="/ppt/media/image24.png" ContentType="image/png"/>
  <Override PartName="/ppt/media/image11.jpeg" ContentType="image/jpeg"/>
  <Override PartName="/ppt/media/image1.png" ContentType="image/png"/>
  <Override PartName="/ppt/media/image31.png" ContentType="image/png"/>
  <Override PartName="/ppt/media/image25.png" ContentType="image/png"/>
  <Override PartName="/ppt/media/image42.jpeg" ContentType="image/jpeg"/>
  <Override PartName="/ppt/media/image2.png" ContentType="image/png"/>
  <Override PartName="/ppt/media/image17.jpeg" ContentType="image/jpe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36.jpeg" ContentType="image/jpeg"/>
  <Override PartName="/ppt/media/image40.png" ContentType="image/png"/>
  <Override PartName="/ppt/media/image9.jpeg" ContentType="image/jpeg"/>
  <Override PartName="/ppt/media/image39.png" ContentType="image/png"/>
  <Override PartName="/ppt/media/image43.png" ContentType="image/png"/>
  <Override PartName="/ppt/media/image53.jpeg" ContentType="image/jpeg"/>
  <Override PartName="/ppt/media/image44.jpeg" ContentType="image/jpeg"/>
  <Override PartName="/ppt/media/image46.jpeg" ContentType="image/jpeg"/>
  <Override PartName="/ppt/media/image45.jpeg" ContentType="image/jpeg"/>
  <Override PartName="/ppt/media/image13.png" ContentType="image/png"/>
  <Override PartName="/ppt/media/image50.jpeg" ContentType="image/jpeg"/>
  <Override PartName="/ppt/media/image52.png" ContentType="image/png"/>
  <Override PartName="/ppt/media/image30.jpeg" ContentType="image/jpeg"/>
  <Override PartName="/ppt/media/image32.jpeg" ContentType="image/jpeg"/>
  <Override PartName="/ppt/media/image51.png" ContentType="image/png"/>
  <Override PartName="/ppt/media/image48.jpeg" ContentType="image/jpeg"/>
  <Override PartName="/ppt/media/image8.png" ContentType="image/png"/>
  <Override PartName="/ppt/media/image41.jpeg" ContentType="image/jpeg"/>
  <Override PartName="/ppt/media/image14.jpeg" ContentType="image/jpeg"/>
  <Override PartName="/ppt/media/image37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38.jpeg" ContentType="image/jpeg"/>
  <Override PartName="/ppt/media/image28.png" ContentType="image/png"/>
  <Override PartName="/ppt/media/image29.jpeg" ContentType="image/jpeg"/>
  <Override PartName="/ppt/media/image47.png" ContentType="image/png"/>
  <Override PartName="/ppt/media/image35.jpeg" ContentType="image/jpeg"/>
  <Override PartName="/ppt/media/image1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E23F30-366F-467C-B13B-1801F6006011}" type="doc">
      <dgm:prSet loTypeId="urn:microsoft.com/office/officeart/2005/8/layout/hList6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22B137-CADE-400A-9708-D4525663C790}">
      <dgm:prSet phldrT="[Text]" phldr="0"/>
      <dgm:spPr/>
      <dgm:t>
        <a:bodyPr/>
        <a:lstStyle/>
        <a:p>
          <a:r>
            <a:rPr lang="en-US" b="1" dirty="0">
              <a:latin typeface="Calibri"/>
              <a:cs typeface="Calibri"/>
            </a:rPr>
            <a:t>SECURITY</a:t>
          </a:r>
        </a:p>
      </dgm:t>
    </dgm:pt>
    <dgm:pt modelId="{1C0C82BB-4D7C-40B2-962C-103C77DC513C}" type="parTrans" cxnId="{D2506C69-94A4-442A-A71B-427792561773}">
      <dgm:prSet/>
      <dgm:spPr/>
      <dgm:t>
        <a:bodyPr/>
        <a:lstStyle/>
        <a:p>
          <a:endParaRPr lang="en-US"/>
        </a:p>
      </dgm:t>
    </dgm:pt>
    <dgm:pt modelId="{AD2DF8B6-1418-4997-B8AE-A74104549C0E}" type="sibTrans" cxnId="{D2506C69-94A4-442A-A71B-427792561773}">
      <dgm:prSet/>
      <dgm:spPr/>
      <dgm:t>
        <a:bodyPr/>
        <a:lstStyle/>
        <a:p>
          <a:endParaRPr lang="en-US"/>
        </a:p>
      </dgm:t>
    </dgm:pt>
    <dgm:pt modelId="{5C1FD7F5-F42B-4ABB-A6F5-F81306F5AFA7}">
      <dgm:prSet phldrT="[Text]" phldr="0"/>
      <dgm:spPr/>
      <dgm:t>
        <a:bodyPr/>
        <a:lstStyle/>
        <a:p>
          <a:pPr rtl="0"/>
          <a:r>
            <a:rPr lang="en-US" b="1" u="sng" dirty="0" err="1">
              <a:latin typeface="Calibri"/>
              <a:cs typeface="Calibri"/>
            </a:rPr>
            <a:t>mTLS</a:t>
          </a:r>
          <a:endParaRPr lang="en-US" b="1" u="sng" dirty="0">
            <a:latin typeface="Calibri"/>
            <a:cs typeface="Calibri"/>
          </a:endParaRPr>
        </a:p>
      </dgm:t>
    </dgm:pt>
    <dgm:pt modelId="{ACF1B9AB-2D57-4925-A864-1FA7E49A3FB2}" type="parTrans" cxnId="{36A4EBBB-66DF-4527-876F-20E5E6EC6EFE}">
      <dgm:prSet/>
      <dgm:spPr/>
      <dgm:t>
        <a:bodyPr/>
        <a:lstStyle/>
        <a:p>
          <a:endParaRPr lang="en-US"/>
        </a:p>
      </dgm:t>
    </dgm:pt>
    <dgm:pt modelId="{69DA36A1-E659-45BB-8B16-33C2E214617B}" type="sibTrans" cxnId="{36A4EBBB-66DF-4527-876F-20E5E6EC6EFE}">
      <dgm:prSet/>
      <dgm:spPr/>
      <dgm:t>
        <a:bodyPr/>
        <a:lstStyle/>
        <a:p>
          <a:endParaRPr lang="en-US"/>
        </a:p>
      </dgm:t>
    </dgm:pt>
    <dgm:pt modelId="{BB18E53F-83BB-4BA7-9F22-A978CF8A3D9F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 b="1" dirty="0">
              <a:latin typeface="Calibri"/>
              <a:cs typeface="Calibri"/>
            </a:rPr>
            <a:t>TRAFFIC CONTROL</a:t>
          </a:r>
        </a:p>
      </dgm:t>
    </dgm:pt>
    <dgm:pt modelId="{EA040067-B526-4529-BCD2-E942EAD28495}" type="parTrans" cxnId="{78A42D5B-5BB3-4708-9459-CF9F4B666FE4}">
      <dgm:prSet/>
      <dgm:spPr/>
      <dgm:t>
        <a:bodyPr/>
        <a:lstStyle/>
        <a:p>
          <a:endParaRPr lang="en-US"/>
        </a:p>
      </dgm:t>
    </dgm:pt>
    <dgm:pt modelId="{CA4B58C5-7DF2-42CA-B57A-EAE5F9F1CEFA}" type="sibTrans" cxnId="{78A42D5B-5BB3-4708-9459-CF9F4B666FE4}">
      <dgm:prSet/>
      <dgm:spPr/>
      <dgm:t>
        <a:bodyPr/>
        <a:lstStyle/>
        <a:p>
          <a:endParaRPr lang="en-US"/>
        </a:p>
      </dgm:t>
    </dgm:pt>
    <dgm:pt modelId="{2DC94140-C851-4394-AC5A-9A332F2417A2}">
      <dgm:prSet phldr="0"/>
      <dgm:spPr/>
      <dgm:t>
        <a:bodyPr/>
        <a:lstStyle/>
        <a:p>
          <a:r>
            <a:rPr lang="en-US" b="1" dirty="0">
              <a:latin typeface="Calibri"/>
              <a:cs typeface="Calibri"/>
            </a:rPr>
            <a:t>OBSERVABILITY</a:t>
          </a:r>
        </a:p>
      </dgm:t>
    </dgm:pt>
    <dgm:pt modelId="{CB112814-B41B-4493-88C2-64130910468B}" type="parTrans" cxnId="{C2754D96-F0E8-4133-A05B-C38A6D1EFF79}">
      <dgm:prSet/>
      <dgm:spPr/>
    </dgm:pt>
    <dgm:pt modelId="{0727A6C1-70C2-49D8-9CFB-E44296EA4D9B}" type="sibTrans" cxnId="{C2754D96-F0E8-4133-A05B-C38A6D1EFF79}">
      <dgm:prSet/>
      <dgm:spPr/>
    </dgm:pt>
    <dgm:pt modelId="{B7D0E80D-3887-4A90-9825-4E9CBA2A8DB6}">
      <dgm:prSet phldr="0"/>
      <dgm:spPr/>
      <dgm:t>
        <a:bodyPr/>
        <a:lstStyle/>
        <a:p>
          <a:pPr rtl="0"/>
          <a:r>
            <a:rPr lang="en-US" dirty="0">
              <a:latin typeface="Calibri"/>
              <a:cs typeface="Calibri"/>
            </a:rPr>
            <a:t>Service Mesh</a:t>
          </a:r>
        </a:p>
      </dgm:t>
    </dgm:pt>
    <dgm:pt modelId="{43EF885E-42EC-4A36-B23E-5C704D7B2D6D}" type="parTrans" cxnId="{F5DBB617-6DBC-434D-88F3-E1FC79E3E863}">
      <dgm:prSet/>
      <dgm:spPr/>
    </dgm:pt>
    <dgm:pt modelId="{AC101FDE-0863-4201-9CA0-E32FCBD9F43D}" type="sibTrans" cxnId="{F5DBB617-6DBC-434D-88F3-E1FC79E3E863}">
      <dgm:prSet/>
      <dgm:spPr/>
    </dgm:pt>
    <dgm:pt modelId="{73F6F6E6-EAAE-414C-8735-1BCAA6E4F9E2}">
      <dgm:prSet phldr="0"/>
      <dgm:spPr/>
      <dgm:t>
        <a:bodyPr/>
        <a:lstStyle/>
        <a:p>
          <a:pPr rtl="0"/>
          <a:r>
            <a:rPr lang="en-US" b="0" dirty="0">
              <a:latin typeface="Calibri"/>
              <a:cs typeface="Calibri"/>
            </a:rPr>
            <a:t>Multi mesh</a:t>
          </a:r>
        </a:p>
      </dgm:t>
    </dgm:pt>
    <dgm:pt modelId="{B41A03EF-CC53-430E-A036-AE150A510D60}" type="parTrans" cxnId="{2EA543D1-6B88-4B09-8F26-FA3BDFCE4687}">
      <dgm:prSet/>
      <dgm:spPr/>
    </dgm:pt>
    <dgm:pt modelId="{5AE12584-B387-4FF9-8795-82AE088B2680}" type="sibTrans" cxnId="{2EA543D1-6B88-4B09-8F26-FA3BDFCE4687}">
      <dgm:prSet/>
      <dgm:spPr/>
    </dgm:pt>
    <dgm:pt modelId="{9A8C3FDC-BD13-433F-8526-044CF089FF2D}">
      <dgm:prSet phldr="0"/>
      <dgm:spPr/>
      <dgm:t>
        <a:bodyPr/>
        <a:lstStyle/>
        <a:p>
          <a:pPr rtl="0"/>
          <a:r>
            <a:rPr lang="en-US" b="1" u="sng" dirty="0">
              <a:latin typeface="Calibri"/>
              <a:cs typeface="Calibri"/>
            </a:rPr>
            <a:t>Traffic Permissions</a:t>
          </a:r>
        </a:p>
      </dgm:t>
    </dgm:pt>
    <dgm:pt modelId="{BAE62EFF-804A-4F92-B1F5-5455D799C8BE}" type="parTrans" cxnId="{4CE8173A-A5D4-4A25-BC7A-7F40A93117B4}">
      <dgm:prSet/>
      <dgm:spPr/>
    </dgm:pt>
    <dgm:pt modelId="{EDE7896F-0E48-49F5-A74D-2781409E0570}" type="sibTrans" cxnId="{4CE8173A-A5D4-4A25-BC7A-7F40A93117B4}">
      <dgm:prSet/>
      <dgm:spPr/>
    </dgm:pt>
    <dgm:pt modelId="{2D7ACB29-FE38-4BE6-9521-DD2EAA988EEC}">
      <dgm:prSet phldr="0"/>
      <dgm:spPr/>
      <dgm:t>
        <a:bodyPr/>
        <a:lstStyle/>
        <a:p>
          <a:pPr rtl="0"/>
          <a:r>
            <a:rPr lang="en-US" b="1" u="sng" dirty="0">
              <a:latin typeface="Calibri"/>
              <a:cs typeface="Calibri"/>
            </a:rPr>
            <a:t>Traffic Metrics</a:t>
          </a:r>
        </a:p>
      </dgm:t>
    </dgm:pt>
    <dgm:pt modelId="{81E24FBE-C092-4C60-A098-29FFC5D0B36A}" type="parTrans" cxnId="{44AB853F-DC88-4B4D-A5F9-B8B2C853D047}">
      <dgm:prSet/>
      <dgm:spPr/>
    </dgm:pt>
    <dgm:pt modelId="{4A46CFE0-7700-4C3C-841A-203F2F235B83}" type="sibTrans" cxnId="{44AB853F-DC88-4B4D-A5F9-B8B2C853D047}">
      <dgm:prSet/>
      <dgm:spPr/>
    </dgm:pt>
    <dgm:pt modelId="{2F376C3E-DEF9-4908-84B2-12A05FC4FEC4}">
      <dgm:prSet phldr="0"/>
      <dgm:spPr/>
      <dgm:t>
        <a:bodyPr/>
        <a:lstStyle/>
        <a:p>
          <a:pPr rtl="0"/>
          <a:r>
            <a:rPr lang="en-US" dirty="0">
              <a:latin typeface="Calibri"/>
              <a:cs typeface="Calibri"/>
            </a:rPr>
            <a:t>Traffic Trace</a:t>
          </a:r>
        </a:p>
      </dgm:t>
    </dgm:pt>
    <dgm:pt modelId="{EE326747-DA39-4E0D-8CAB-D9E3C82AB655}" type="parTrans" cxnId="{D3B52F7B-B794-414C-B4F6-3EDAAD57CB2F}">
      <dgm:prSet/>
      <dgm:spPr/>
    </dgm:pt>
    <dgm:pt modelId="{D88EE9FD-700C-4F76-B58D-A351E3B4F8EF}" type="sibTrans" cxnId="{D3B52F7B-B794-414C-B4F6-3EDAAD57CB2F}">
      <dgm:prSet/>
      <dgm:spPr/>
    </dgm:pt>
    <dgm:pt modelId="{748B48E2-2EFB-43D9-8869-F08644294F7E}">
      <dgm:prSet phldr="0"/>
      <dgm:spPr/>
      <dgm:t>
        <a:bodyPr/>
        <a:lstStyle/>
        <a:p>
          <a:pPr rtl="0"/>
          <a:r>
            <a:rPr lang="en-US" b="0" u="none" dirty="0">
              <a:latin typeface="Calibri"/>
              <a:cs typeface="Calibri"/>
            </a:rPr>
            <a:t>Traffic Log</a:t>
          </a:r>
        </a:p>
      </dgm:t>
    </dgm:pt>
    <dgm:pt modelId="{0047364B-205F-4CA0-943E-A122FFA09E11}" type="parTrans" cxnId="{9E4B5A52-33F7-4FC3-A165-D0D1118F9F10}">
      <dgm:prSet/>
      <dgm:spPr/>
    </dgm:pt>
    <dgm:pt modelId="{3C7BB676-F4D8-46CE-98BB-83E4D8078D72}" type="sibTrans" cxnId="{9E4B5A52-33F7-4FC3-A165-D0D1118F9F10}">
      <dgm:prSet/>
      <dgm:spPr/>
    </dgm:pt>
    <dgm:pt modelId="{961BD0A5-CB19-4D8B-B6B2-1D0C99ABE749}">
      <dgm:prSet phldr="0"/>
      <dgm:spPr/>
      <dgm:t>
        <a:bodyPr/>
        <a:lstStyle/>
        <a:p>
          <a:pPr algn="l">
            <a:lnSpc>
              <a:spcPct val="150000"/>
            </a:lnSpc>
          </a:pPr>
          <a:r>
            <a:rPr lang="en-US" b="1" u="sng" dirty="0">
              <a:latin typeface="Calibri"/>
              <a:cs typeface="Calibri"/>
            </a:rPr>
            <a:t>Health Check</a:t>
          </a:r>
        </a:p>
      </dgm:t>
    </dgm:pt>
    <dgm:pt modelId="{0CFF8208-4C33-4AA9-B1B1-CC6BA562FED4}" type="parTrans" cxnId="{AB9D0AF3-46ED-442E-92FB-4C846C23C4B0}">
      <dgm:prSet/>
      <dgm:spPr/>
    </dgm:pt>
    <dgm:pt modelId="{32056805-6536-46BA-8E73-01611D301909}" type="sibTrans" cxnId="{AB9D0AF3-46ED-442E-92FB-4C846C23C4B0}">
      <dgm:prSet/>
      <dgm:spPr/>
    </dgm:pt>
    <dgm:pt modelId="{F8704D89-ED67-46D7-9B86-B0ED50D3D564}">
      <dgm:prSet phldr="0"/>
      <dgm:spPr/>
      <dgm:t>
        <a:bodyPr/>
        <a:lstStyle/>
        <a:p>
          <a:pPr algn="l">
            <a:lnSpc>
              <a:spcPct val="150000"/>
            </a:lnSpc>
          </a:pPr>
          <a:r>
            <a:rPr lang="en-US" dirty="0">
              <a:latin typeface="Calibri"/>
              <a:cs typeface="Calibri"/>
            </a:rPr>
            <a:t>Circuit Breaker</a:t>
          </a:r>
        </a:p>
      </dgm:t>
    </dgm:pt>
    <dgm:pt modelId="{0F693507-91C8-4F36-9A2F-8698E0CE0CBF}" type="parTrans" cxnId="{71C11AA3-16D1-44E8-9683-BF22BA07EFDF}">
      <dgm:prSet/>
      <dgm:spPr/>
    </dgm:pt>
    <dgm:pt modelId="{4744D118-55D8-46CE-A496-C769DFBB6333}" type="sibTrans" cxnId="{71C11AA3-16D1-44E8-9683-BF22BA07EFDF}">
      <dgm:prSet/>
      <dgm:spPr/>
    </dgm:pt>
    <dgm:pt modelId="{3458F842-3A97-4414-837B-9EEC02546ABE}">
      <dgm:prSet phldr="0"/>
      <dgm:spPr/>
      <dgm:t>
        <a:bodyPr/>
        <a:lstStyle/>
        <a:p>
          <a:pPr algn="l">
            <a:lnSpc>
              <a:spcPct val="150000"/>
            </a:lnSpc>
          </a:pPr>
          <a:r>
            <a:rPr lang="en-US" b="0" u="none" dirty="0">
              <a:latin typeface="Calibri"/>
              <a:cs typeface="Calibri"/>
            </a:rPr>
            <a:t>Fault Injection</a:t>
          </a:r>
        </a:p>
      </dgm:t>
    </dgm:pt>
    <dgm:pt modelId="{54200DB9-BD7B-40D0-A0AE-A092AA1E9A85}" type="parTrans" cxnId="{B7A126F1-0790-4C55-8F66-AEB3EFE2B578}">
      <dgm:prSet/>
      <dgm:spPr/>
    </dgm:pt>
    <dgm:pt modelId="{6F5E422E-00C0-48A4-A661-DB1BB0CBE243}" type="sibTrans" cxnId="{B7A126F1-0790-4C55-8F66-AEB3EFE2B578}">
      <dgm:prSet/>
      <dgm:spPr/>
    </dgm:pt>
    <dgm:pt modelId="{68D5D245-3773-4F9E-9E68-520D34F59721}">
      <dgm:prSet phldr="0"/>
      <dgm:spPr/>
      <dgm:t>
        <a:bodyPr/>
        <a:lstStyle/>
        <a:p>
          <a:pPr algn="l">
            <a:lnSpc>
              <a:spcPct val="150000"/>
            </a:lnSpc>
          </a:pPr>
          <a:r>
            <a:rPr lang="en-US" dirty="0">
              <a:latin typeface="Calibri"/>
              <a:cs typeface="Calibri"/>
            </a:rPr>
            <a:t>Timeouts</a:t>
          </a:r>
        </a:p>
      </dgm:t>
    </dgm:pt>
    <dgm:pt modelId="{88C4DAD3-2B53-4D67-8102-5FCB67B15F52}" type="parTrans" cxnId="{C49598B9-D43F-4638-8427-656AF031F01F}">
      <dgm:prSet/>
      <dgm:spPr/>
    </dgm:pt>
    <dgm:pt modelId="{6AB3B991-F36D-4F95-8513-48441DD8A07E}" type="sibTrans" cxnId="{C49598B9-D43F-4638-8427-656AF031F01F}">
      <dgm:prSet/>
      <dgm:spPr/>
    </dgm:pt>
    <dgm:pt modelId="{BCB6B2DD-B430-4F81-B244-AF802A427372}">
      <dgm:prSet phldr="0"/>
      <dgm:spPr/>
      <dgm:t>
        <a:bodyPr/>
        <a:lstStyle/>
        <a:p>
          <a:pPr algn="l">
            <a:lnSpc>
              <a:spcPct val="150000"/>
            </a:lnSpc>
          </a:pPr>
          <a:r>
            <a:rPr lang="en-US" dirty="0">
              <a:latin typeface="Calibri"/>
              <a:cs typeface="Calibri"/>
            </a:rPr>
            <a:t>Rate limit</a:t>
          </a:r>
        </a:p>
      </dgm:t>
    </dgm:pt>
    <dgm:pt modelId="{D5577127-2EBA-4795-A7E1-7DC95D087A9D}" type="parTrans" cxnId="{EF0F8557-18D5-437D-9DF3-FDC39916E55A}">
      <dgm:prSet/>
      <dgm:spPr/>
    </dgm:pt>
    <dgm:pt modelId="{BE503F45-0244-40F6-A50F-22A3CA1700BD}" type="sibTrans" cxnId="{EF0F8557-18D5-437D-9DF3-FDC39916E55A}">
      <dgm:prSet/>
      <dgm:spPr/>
    </dgm:pt>
    <dgm:pt modelId="{C14FAA68-D059-4F34-A95E-D94A137BB750}">
      <dgm:prSet phldr="0"/>
      <dgm:spPr/>
      <dgm:t>
        <a:bodyPr/>
        <a:lstStyle/>
        <a:p>
          <a:r>
            <a:rPr lang="en-US" b="1" u="sng" dirty="0">
              <a:latin typeface="Calibri"/>
              <a:cs typeface="Calibri"/>
            </a:rPr>
            <a:t>Traffic Routing</a:t>
          </a:r>
        </a:p>
      </dgm:t>
    </dgm:pt>
    <dgm:pt modelId="{592C2DE8-6552-4E74-8BC8-A5AB54202C45}" type="parTrans" cxnId="{6C082A19-5949-405A-86D8-EFAFD28079FA}">
      <dgm:prSet/>
      <dgm:spPr/>
    </dgm:pt>
    <dgm:pt modelId="{FAF038C4-3D2E-4D4D-96AB-3B859ACF03C1}" type="sibTrans" cxnId="{6C082A19-5949-405A-86D8-EFAFD28079FA}">
      <dgm:prSet/>
      <dgm:spPr/>
    </dgm:pt>
    <dgm:pt modelId="{DAE5D77E-4CC2-46BE-90B2-D3B6FB770E50}">
      <dgm:prSet phldr="0"/>
      <dgm:spPr/>
      <dgm:t>
        <a:bodyPr/>
        <a:lstStyle/>
        <a:p>
          <a:pPr algn="l" rtl="0">
            <a:lnSpc>
              <a:spcPct val="150000"/>
            </a:lnSpc>
          </a:pPr>
          <a:r>
            <a:rPr lang="en-US" dirty="0">
              <a:latin typeface="Calibri"/>
              <a:cs typeface="Calibri"/>
            </a:rPr>
            <a:t> ….</a:t>
          </a:r>
        </a:p>
      </dgm:t>
    </dgm:pt>
    <dgm:pt modelId="{B6337259-0826-47EE-AF6E-C305FA66346F}" type="parTrans" cxnId="{55696F40-16DB-4CE2-93C3-176FC732477B}">
      <dgm:prSet/>
      <dgm:spPr/>
    </dgm:pt>
    <dgm:pt modelId="{A0B681D2-EC91-4440-A601-83A7C45F8F36}" type="sibTrans" cxnId="{55696F40-16DB-4CE2-93C3-176FC732477B}">
      <dgm:prSet/>
      <dgm:spPr/>
    </dgm:pt>
    <dgm:pt modelId="{AEB02FA9-EC8F-4ED3-AF93-00028CB4210E}" type="pres">
      <dgm:prSet presAssocID="{94E23F30-366F-467C-B13B-1801F6006011}" presName="Name0" presStyleCnt="0">
        <dgm:presLayoutVars>
          <dgm:dir/>
          <dgm:resizeHandles val="exact"/>
        </dgm:presLayoutVars>
      </dgm:prSet>
      <dgm:spPr/>
    </dgm:pt>
    <dgm:pt modelId="{59BE3CDF-3C8D-453D-B2A6-064FDB45FE8E}" type="pres">
      <dgm:prSet presAssocID="{8C22B137-CADE-400A-9708-D4525663C790}" presName="node" presStyleLbl="node1" presStyleIdx="0" presStyleCnt="3">
        <dgm:presLayoutVars>
          <dgm:bulletEnabled val="1"/>
        </dgm:presLayoutVars>
      </dgm:prSet>
      <dgm:spPr/>
    </dgm:pt>
    <dgm:pt modelId="{C2438A6F-62D5-42FD-994C-5A224F0FC5CF}" type="pres">
      <dgm:prSet presAssocID="{AD2DF8B6-1418-4997-B8AE-A74104549C0E}" presName="sibTrans" presStyleCnt="0"/>
      <dgm:spPr/>
    </dgm:pt>
    <dgm:pt modelId="{0EA438A8-C91C-4366-BEC1-2F5F782E9371}" type="pres">
      <dgm:prSet presAssocID="{BB18E53F-83BB-4BA7-9F22-A978CF8A3D9F}" presName="node" presStyleLbl="node1" presStyleIdx="1" presStyleCnt="3">
        <dgm:presLayoutVars>
          <dgm:bulletEnabled val="1"/>
        </dgm:presLayoutVars>
      </dgm:prSet>
      <dgm:spPr/>
    </dgm:pt>
    <dgm:pt modelId="{78EFC790-3E04-44D5-BBF6-0E390AEB111A}" type="pres">
      <dgm:prSet presAssocID="{CA4B58C5-7DF2-42CA-B57A-EAE5F9F1CEFA}" presName="sibTrans" presStyleCnt="0"/>
      <dgm:spPr/>
    </dgm:pt>
    <dgm:pt modelId="{4B2C4CF5-8A61-49E8-AF52-DB1B5C95A7D9}" type="pres">
      <dgm:prSet presAssocID="{2DC94140-C851-4394-AC5A-9A332F2417A2}" presName="node" presStyleLbl="node1" presStyleIdx="2" presStyleCnt="3">
        <dgm:presLayoutVars>
          <dgm:bulletEnabled val="1"/>
        </dgm:presLayoutVars>
      </dgm:prSet>
      <dgm:spPr/>
    </dgm:pt>
  </dgm:ptLst>
  <dgm:cxnLst>
    <dgm:cxn modelId="{9A532503-911B-47C4-B86A-DF4EA8969B3A}" type="presOf" srcId="{2F376C3E-DEF9-4908-84B2-12A05FC4FEC4}" destId="{4B2C4CF5-8A61-49E8-AF52-DB1B5C95A7D9}" srcOrd="0" destOrd="3" presId="urn:microsoft.com/office/officeart/2005/8/layout/hList6"/>
    <dgm:cxn modelId="{873BB208-06D2-42EF-950C-759B2AD44FE1}" type="presOf" srcId="{961BD0A5-CB19-4D8B-B6B2-1D0C99ABE749}" destId="{0EA438A8-C91C-4366-BEC1-2F5F782E9371}" srcOrd="0" destOrd="2" presId="urn:microsoft.com/office/officeart/2005/8/layout/hList6"/>
    <dgm:cxn modelId="{B1ED2416-CEDD-467B-9FC1-5A13C9907B1B}" type="presOf" srcId="{68D5D245-3773-4F9E-9E68-520D34F59721}" destId="{0EA438A8-C91C-4366-BEC1-2F5F782E9371}" srcOrd="0" destOrd="5" presId="urn:microsoft.com/office/officeart/2005/8/layout/hList6"/>
    <dgm:cxn modelId="{F5DBB617-6DBC-434D-88F3-E1FC79E3E863}" srcId="{2DC94140-C851-4394-AC5A-9A332F2417A2}" destId="{B7D0E80D-3887-4A90-9825-4E9CBA2A8DB6}" srcOrd="0" destOrd="0" parTransId="{43EF885E-42EC-4A36-B23E-5C704D7B2D6D}" sibTransId="{AC101FDE-0863-4201-9CA0-E32FCBD9F43D}"/>
    <dgm:cxn modelId="{6C082A19-5949-405A-86D8-EFAFD28079FA}" srcId="{BB18E53F-83BB-4BA7-9F22-A978CF8A3D9F}" destId="{C14FAA68-D059-4F34-A95E-D94A137BB750}" srcOrd="0" destOrd="0" parTransId="{592C2DE8-6552-4E74-8BC8-A5AB54202C45}" sibTransId="{FAF038C4-3D2E-4D4D-96AB-3B859ACF03C1}"/>
    <dgm:cxn modelId="{5E4D0C39-5EEA-4FD5-86B2-FB8DE14FD43F}" type="presOf" srcId="{BCB6B2DD-B430-4F81-B244-AF802A427372}" destId="{0EA438A8-C91C-4366-BEC1-2F5F782E9371}" srcOrd="0" destOrd="6" presId="urn:microsoft.com/office/officeart/2005/8/layout/hList6"/>
    <dgm:cxn modelId="{4CE8173A-A5D4-4A25-BC7A-7F40A93117B4}" srcId="{8C22B137-CADE-400A-9708-D4525663C790}" destId="{9A8C3FDC-BD13-433F-8526-044CF089FF2D}" srcOrd="2" destOrd="0" parTransId="{BAE62EFF-804A-4F92-B1F5-5455D799C8BE}" sibTransId="{EDE7896F-0E48-49F5-A74D-2781409E0570}"/>
    <dgm:cxn modelId="{44AB853F-DC88-4B4D-A5F9-B8B2C853D047}" srcId="{2DC94140-C851-4394-AC5A-9A332F2417A2}" destId="{2D7ACB29-FE38-4BE6-9521-DD2EAA988EEC}" srcOrd="1" destOrd="0" parTransId="{81E24FBE-C092-4C60-A098-29FFC5D0B36A}" sibTransId="{4A46CFE0-7700-4C3C-841A-203F2F235B83}"/>
    <dgm:cxn modelId="{55696F40-16DB-4CE2-93C3-176FC732477B}" srcId="{BB18E53F-83BB-4BA7-9F22-A978CF8A3D9F}" destId="{DAE5D77E-4CC2-46BE-90B2-D3B6FB770E50}" srcOrd="6" destOrd="0" parTransId="{B6337259-0826-47EE-AF6E-C305FA66346F}" sibTransId="{A0B681D2-EC91-4440-A601-83A7C45F8F36}"/>
    <dgm:cxn modelId="{78A42D5B-5BB3-4708-9459-CF9F4B666FE4}" srcId="{94E23F30-366F-467C-B13B-1801F6006011}" destId="{BB18E53F-83BB-4BA7-9F22-A978CF8A3D9F}" srcOrd="1" destOrd="0" parTransId="{EA040067-B526-4529-BCD2-E942EAD28495}" sibTransId="{CA4B58C5-7DF2-42CA-B57A-EAE5F9F1CEFA}"/>
    <dgm:cxn modelId="{BB77EA60-E5B8-48A6-8CBD-2932A6F6007E}" type="presOf" srcId="{8C22B137-CADE-400A-9708-D4525663C790}" destId="{59BE3CDF-3C8D-453D-B2A6-064FDB45FE8E}" srcOrd="0" destOrd="0" presId="urn:microsoft.com/office/officeart/2005/8/layout/hList6"/>
    <dgm:cxn modelId="{D2506C69-94A4-442A-A71B-427792561773}" srcId="{94E23F30-366F-467C-B13B-1801F6006011}" destId="{8C22B137-CADE-400A-9708-D4525663C790}" srcOrd="0" destOrd="0" parTransId="{1C0C82BB-4D7C-40B2-962C-103C77DC513C}" sibTransId="{AD2DF8B6-1418-4997-B8AE-A74104549C0E}"/>
    <dgm:cxn modelId="{38B0914C-F0A9-4FA9-B3B8-808AFE56C7CC}" type="presOf" srcId="{B7D0E80D-3887-4A90-9825-4E9CBA2A8DB6}" destId="{4B2C4CF5-8A61-49E8-AF52-DB1B5C95A7D9}" srcOrd="0" destOrd="1" presId="urn:microsoft.com/office/officeart/2005/8/layout/hList6"/>
    <dgm:cxn modelId="{DC4D9750-A787-4CFE-BD6E-96113AA1AEA7}" type="presOf" srcId="{94E23F30-366F-467C-B13B-1801F6006011}" destId="{AEB02FA9-EC8F-4ED3-AF93-00028CB4210E}" srcOrd="0" destOrd="0" presId="urn:microsoft.com/office/officeart/2005/8/layout/hList6"/>
    <dgm:cxn modelId="{9E4B5A52-33F7-4FC3-A165-D0D1118F9F10}" srcId="{2DC94140-C851-4394-AC5A-9A332F2417A2}" destId="{748B48E2-2EFB-43D9-8869-F08644294F7E}" srcOrd="3" destOrd="0" parTransId="{0047364B-205F-4CA0-943E-A122FFA09E11}" sibTransId="{3C7BB676-F4D8-46CE-98BB-83E4D8078D72}"/>
    <dgm:cxn modelId="{EF0F8557-18D5-437D-9DF3-FDC39916E55A}" srcId="{BB18E53F-83BB-4BA7-9F22-A978CF8A3D9F}" destId="{BCB6B2DD-B430-4F81-B244-AF802A427372}" srcOrd="5" destOrd="0" parTransId="{D5577127-2EBA-4795-A7E1-7DC95D087A9D}" sibTransId="{BE503F45-0244-40F6-A50F-22A3CA1700BD}"/>
    <dgm:cxn modelId="{EB37E178-21D3-4DE7-9A67-78D49DFB102C}" type="presOf" srcId="{2D7ACB29-FE38-4BE6-9521-DD2EAA988EEC}" destId="{4B2C4CF5-8A61-49E8-AF52-DB1B5C95A7D9}" srcOrd="0" destOrd="2" presId="urn:microsoft.com/office/officeart/2005/8/layout/hList6"/>
    <dgm:cxn modelId="{9DD56B59-D7BD-41F0-B7A7-4AB522507B45}" type="presOf" srcId="{5C1FD7F5-F42B-4ABB-A6F5-F81306F5AFA7}" destId="{59BE3CDF-3C8D-453D-B2A6-064FDB45FE8E}" srcOrd="0" destOrd="1" presId="urn:microsoft.com/office/officeart/2005/8/layout/hList6"/>
    <dgm:cxn modelId="{D3B52F7B-B794-414C-B4F6-3EDAAD57CB2F}" srcId="{2DC94140-C851-4394-AC5A-9A332F2417A2}" destId="{2F376C3E-DEF9-4908-84B2-12A05FC4FEC4}" srcOrd="2" destOrd="0" parTransId="{EE326747-DA39-4E0D-8CAB-D9E3C82AB655}" sibTransId="{D88EE9FD-700C-4F76-B58D-A351E3B4F8EF}"/>
    <dgm:cxn modelId="{AB23B48B-0487-4D24-ACA2-0EE0F49A0C92}" type="presOf" srcId="{2DC94140-C851-4394-AC5A-9A332F2417A2}" destId="{4B2C4CF5-8A61-49E8-AF52-DB1B5C95A7D9}" srcOrd="0" destOrd="0" presId="urn:microsoft.com/office/officeart/2005/8/layout/hList6"/>
    <dgm:cxn modelId="{AEEE748D-F535-4BCA-84EE-02EDDD4E9504}" type="presOf" srcId="{9A8C3FDC-BD13-433F-8526-044CF089FF2D}" destId="{59BE3CDF-3C8D-453D-B2A6-064FDB45FE8E}" srcOrd="0" destOrd="3" presId="urn:microsoft.com/office/officeart/2005/8/layout/hList6"/>
    <dgm:cxn modelId="{C2754D96-F0E8-4133-A05B-C38A6D1EFF79}" srcId="{94E23F30-366F-467C-B13B-1801F6006011}" destId="{2DC94140-C851-4394-AC5A-9A332F2417A2}" srcOrd="2" destOrd="0" parTransId="{CB112814-B41B-4493-88C2-64130910468B}" sibTransId="{0727A6C1-70C2-49D8-9CFB-E44296EA4D9B}"/>
    <dgm:cxn modelId="{71C11AA3-16D1-44E8-9683-BF22BA07EFDF}" srcId="{BB18E53F-83BB-4BA7-9F22-A978CF8A3D9F}" destId="{F8704D89-ED67-46D7-9B86-B0ED50D3D564}" srcOrd="2" destOrd="0" parTransId="{0F693507-91C8-4F36-9A2F-8698E0CE0CBF}" sibTransId="{4744D118-55D8-46CE-A496-C769DFBB6333}"/>
    <dgm:cxn modelId="{B59610A8-17A7-4580-A9DE-4F2387301244}" type="presOf" srcId="{73F6F6E6-EAAE-414C-8735-1BCAA6E4F9E2}" destId="{59BE3CDF-3C8D-453D-B2A6-064FDB45FE8E}" srcOrd="0" destOrd="2" presId="urn:microsoft.com/office/officeart/2005/8/layout/hList6"/>
    <dgm:cxn modelId="{9DF29FAD-208E-4777-A3C0-A321E1795BAB}" type="presOf" srcId="{3458F842-3A97-4414-837B-9EEC02546ABE}" destId="{0EA438A8-C91C-4366-BEC1-2F5F782E9371}" srcOrd="0" destOrd="4" presId="urn:microsoft.com/office/officeart/2005/8/layout/hList6"/>
    <dgm:cxn modelId="{2F2054B2-8C6A-4D9A-B909-DE47AA87EE64}" type="presOf" srcId="{748B48E2-2EFB-43D9-8869-F08644294F7E}" destId="{4B2C4CF5-8A61-49E8-AF52-DB1B5C95A7D9}" srcOrd="0" destOrd="4" presId="urn:microsoft.com/office/officeart/2005/8/layout/hList6"/>
    <dgm:cxn modelId="{83796FB3-FFD9-4258-B09A-D3E85A6A93C9}" type="presOf" srcId="{BB18E53F-83BB-4BA7-9F22-A978CF8A3D9F}" destId="{0EA438A8-C91C-4366-BEC1-2F5F782E9371}" srcOrd="0" destOrd="0" presId="urn:microsoft.com/office/officeart/2005/8/layout/hList6"/>
    <dgm:cxn modelId="{C49598B9-D43F-4638-8427-656AF031F01F}" srcId="{BB18E53F-83BB-4BA7-9F22-A978CF8A3D9F}" destId="{68D5D245-3773-4F9E-9E68-520D34F59721}" srcOrd="4" destOrd="0" parTransId="{88C4DAD3-2B53-4D67-8102-5FCB67B15F52}" sibTransId="{6AB3B991-F36D-4F95-8513-48441DD8A07E}"/>
    <dgm:cxn modelId="{36A4EBBB-66DF-4527-876F-20E5E6EC6EFE}" srcId="{8C22B137-CADE-400A-9708-D4525663C790}" destId="{5C1FD7F5-F42B-4ABB-A6F5-F81306F5AFA7}" srcOrd="0" destOrd="0" parTransId="{ACF1B9AB-2D57-4925-A864-1FA7E49A3FB2}" sibTransId="{69DA36A1-E659-45BB-8B16-33C2E214617B}"/>
    <dgm:cxn modelId="{2EA543D1-6B88-4B09-8F26-FA3BDFCE4687}" srcId="{8C22B137-CADE-400A-9708-D4525663C790}" destId="{73F6F6E6-EAAE-414C-8735-1BCAA6E4F9E2}" srcOrd="1" destOrd="0" parTransId="{B41A03EF-CC53-430E-A036-AE150A510D60}" sibTransId="{5AE12584-B387-4FF9-8795-82AE088B2680}"/>
    <dgm:cxn modelId="{B7A126F1-0790-4C55-8F66-AEB3EFE2B578}" srcId="{BB18E53F-83BB-4BA7-9F22-A978CF8A3D9F}" destId="{3458F842-3A97-4414-837B-9EEC02546ABE}" srcOrd="3" destOrd="0" parTransId="{54200DB9-BD7B-40D0-A0AE-A092AA1E9A85}" sibTransId="{6F5E422E-00C0-48A4-A661-DB1BB0CBE243}"/>
    <dgm:cxn modelId="{E0C9C4F1-F492-439C-8CC4-D5635F28D92D}" type="presOf" srcId="{F8704D89-ED67-46D7-9B86-B0ED50D3D564}" destId="{0EA438A8-C91C-4366-BEC1-2F5F782E9371}" srcOrd="0" destOrd="3" presId="urn:microsoft.com/office/officeart/2005/8/layout/hList6"/>
    <dgm:cxn modelId="{AB9D0AF3-46ED-442E-92FB-4C846C23C4B0}" srcId="{BB18E53F-83BB-4BA7-9F22-A978CF8A3D9F}" destId="{961BD0A5-CB19-4D8B-B6B2-1D0C99ABE749}" srcOrd="1" destOrd="0" parTransId="{0CFF8208-4C33-4AA9-B1B1-CC6BA562FED4}" sibTransId="{32056805-6536-46BA-8E73-01611D301909}"/>
    <dgm:cxn modelId="{C71F9FF9-8652-423D-90BE-360A1ABE6179}" type="presOf" srcId="{DAE5D77E-4CC2-46BE-90B2-D3B6FB770E50}" destId="{0EA438A8-C91C-4366-BEC1-2F5F782E9371}" srcOrd="0" destOrd="7" presId="urn:microsoft.com/office/officeart/2005/8/layout/hList6"/>
    <dgm:cxn modelId="{846D45FD-7883-4AEA-935E-FB84B046DF7A}" type="presOf" srcId="{C14FAA68-D059-4F34-A95E-D94A137BB750}" destId="{0EA438A8-C91C-4366-BEC1-2F5F782E9371}" srcOrd="0" destOrd="1" presId="urn:microsoft.com/office/officeart/2005/8/layout/hList6"/>
    <dgm:cxn modelId="{2C1D9407-95A9-4D22-B5AE-FBA1FE718D9C}" type="presParOf" srcId="{AEB02FA9-EC8F-4ED3-AF93-00028CB4210E}" destId="{59BE3CDF-3C8D-453D-B2A6-064FDB45FE8E}" srcOrd="0" destOrd="0" presId="urn:microsoft.com/office/officeart/2005/8/layout/hList6"/>
    <dgm:cxn modelId="{C7052C44-013C-42BC-A73D-9A934D03AA52}" type="presParOf" srcId="{AEB02FA9-EC8F-4ED3-AF93-00028CB4210E}" destId="{C2438A6F-62D5-42FD-994C-5A224F0FC5CF}" srcOrd="1" destOrd="0" presId="urn:microsoft.com/office/officeart/2005/8/layout/hList6"/>
    <dgm:cxn modelId="{26D201FC-0FBB-48C4-B571-8CFD442990C5}" type="presParOf" srcId="{AEB02FA9-EC8F-4ED3-AF93-00028CB4210E}" destId="{0EA438A8-C91C-4366-BEC1-2F5F782E9371}" srcOrd="2" destOrd="0" presId="urn:microsoft.com/office/officeart/2005/8/layout/hList6"/>
    <dgm:cxn modelId="{40220215-5453-4010-8023-9D782C899573}" type="presParOf" srcId="{AEB02FA9-EC8F-4ED3-AF93-00028CB4210E}" destId="{78EFC790-3E04-44D5-BBF6-0E390AEB111A}" srcOrd="3" destOrd="0" presId="urn:microsoft.com/office/officeart/2005/8/layout/hList6"/>
    <dgm:cxn modelId="{98E95B1F-2758-4992-B278-E49C5E17AFCA}" type="presParOf" srcId="{AEB02FA9-EC8F-4ED3-AF93-00028CB4210E}" destId="{4B2C4CF5-8A61-49E8-AF52-DB1B5C95A7D9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E3CDF-3C8D-453D-B2A6-064FDB45FE8E}">
      <dsp:nvSpPr>
        <dsp:cNvPr id="0" name=""/>
        <dsp:cNvSpPr/>
      </dsp:nvSpPr>
      <dsp:spPr>
        <a:xfrm rot="16200000">
          <a:off x="-1302839" y="1303886"/>
          <a:ext cx="5330426" cy="2722652"/>
        </a:xfrm>
        <a:prstGeom prst="flowChartManualOperati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0" rIns="134069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alibri"/>
              <a:cs typeface="Calibri"/>
            </a:rPr>
            <a:t>SECURITY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sng" kern="1200" dirty="0" err="1">
              <a:latin typeface="Calibri"/>
              <a:cs typeface="Calibri"/>
            </a:rPr>
            <a:t>mTLS</a:t>
          </a:r>
          <a:endParaRPr lang="en-US" sz="1600" b="1" u="sng" kern="1200" dirty="0">
            <a:latin typeface="Calibri"/>
            <a:cs typeface="Calibri"/>
          </a:endParaRP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Calibri"/>
              <a:cs typeface="Calibri"/>
            </a:rPr>
            <a:t>Multi mesh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sng" kern="1200" dirty="0">
              <a:latin typeface="Calibri"/>
              <a:cs typeface="Calibri"/>
            </a:rPr>
            <a:t>Traffic Permissions</a:t>
          </a:r>
        </a:p>
      </dsp:txBody>
      <dsp:txXfrm rot="5400000">
        <a:off x="1048" y="1066084"/>
        <a:ext cx="2722652" cy="3198256"/>
      </dsp:txXfrm>
    </dsp:sp>
    <dsp:sp modelId="{0EA438A8-C91C-4366-BEC1-2F5F782E9371}">
      <dsp:nvSpPr>
        <dsp:cNvPr id="0" name=""/>
        <dsp:cNvSpPr/>
      </dsp:nvSpPr>
      <dsp:spPr>
        <a:xfrm rot="16200000">
          <a:off x="1624012" y="1303886"/>
          <a:ext cx="5330426" cy="2722652"/>
        </a:xfrm>
        <a:prstGeom prst="flowChartManualOperation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0" rIns="134069" bIns="0" numCol="1" spcCol="1270" anchor="t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alibri"/>
              <a:cs typeface="Calibri"/>
            </a:rPr>
            <a:t>TRAFFIC CONTROL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sng" kern="1200" dirty="0">
              <a:latin typeface="Calibri"/>
              <a:cs typeface="Calibri"/>
            </a:rPr>
            <a:t>Traffic Routing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sng" kern="1200" dirty="0">
              <a:latin typeface="Calibri"/>
              <a:cs typeface="Calibri"/>
            </a:rPr>
            <a:t>Health Check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/>
              <a:cs typeface="Calibri"/>
            </a:rPr>
            <a:t>Circuit Breaker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u="none" kern="1200" dirty="0">
              <a:latin typeface="Calibri"/>
              <a:cs typeface="Calibri"/>
            </a:rPr>
            <a:t>Fault Injection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/>
              <a:cs typeface="Calibri"/>
            </a:rPr>
            <a:t>Timeouts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/>
              <a:cs typeface="Calibri"/>
            </a:rPr>
            <a:t>Rate limit</a:t>
          </a:r>
        </a:p>
        <a:p>
          <a:pPr marL="171450" lvl="1" indent="-171450" algn="l" defTabSz="711200" rtl="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/>
              <a:cs typeface="Calibri"/>
            </a:rPr>
            <a:t> ….</a:t>
          </a:r>
        </a:p>
      </dsp:txBody>
      <dsp:txXfrm rot="5400000">
        <a:off x="2927899" y="1066084"/>
        <a:ext cx="2722652" cy="3198256"/>
      </dsp:txXfrm>
    </dsp:sp>
    <dsp:sp modelId="{4B2C4CF5-8A61-49E8-AF52-DB1B5C95A7D9}">
      <dsp:nvSpPr>
        <dsp:cNvPr id="0" name=""/>
        <dsp:cNvSpPr/>
      </dsp:nvSpPr>
      <dsp:spPr>
        <a:xfrm rot="16200000">
          <a:off x="4550864" y="1303886"/>
          <a:ext cx="5330426" cy="2722652"/>
        </a:xfrm>
        <a:prstGeom prst="flowChartManualOperation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0" rIns="134069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alibri"/>
              <a:cs typeface="Calibri"/>
            </a:rPr>
            <a:t>OBSERVABILITY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/>
              <a:cs typeface="Calibri"/>
            </a:rPr>
            <a:t>Service Mesh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u="sng" kern="1200" dirty="0">
              <a:latin typeface="Calibri"/>
              <a:cs typeface="Calibri"/>
            </a:rPr>
            <a:t>Traffic Metrics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Calibri"/>
              <a:cs typeface="Calibri"/>
            </a:rPr>
            <a:t>Traffic Trace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u="none" kern="1200" dirty="0">
              <a:latin typeface="Calibri"/>
              <a:cs typeface="Calibri"/>
            </a:rPr>
            <a:t>Traffic Log</a:t>
          </a:r>
        </a:p>
      </dsp:txBody>
      <dsp:txXfrm rot="5400000">
        <a:off x="5854751" y="1066084"/>
        <a:ext cx="2722652" cy="3198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1B49344-129D-46E1-AE54-AEAA09F1D14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46E0E9-A18C-4DAC-9F1B-79E961BF83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96FF74-48F3-4DFF-B961-6BE55C7651B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916C85-2765-4DF2-9D28-22F795922AF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25782F-17CA-49E5-8112-076EA4B284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3D3883-F823-47A3-BCF9-E5FD950007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8A6DF6-C304-46DB-A64B-5A090BAA909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E048C1-1642-4F85-BA9D-DED4169DF7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E484CE0-D001-48CA-87AD-EA86837DC8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4789A66-00B8-4F34-8C60-30FDD7149D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079AE6-AC74-4789-A6CE-678D3AC21E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D2C9BA-61A3-4A98-9B34-A5C9D90CDC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IN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A520DA-D0A8-4242-BEBC-ADAA29E647E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jpe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51.png"/><Relationship Id="rId8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jpeg"/><Relationship Id="rId3" Type="http://schemas.openxmlformats.org/officeDocument/2006/relationships/hyperlink" Target="https://docs.konghq.com/" TargetMode="External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jpe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sldNum" idx="4"/>
          </p:nvPr>
        </p:nvSpPr>
        <p:spPr>
          <a:xfrm>
            <a:off x="11172240" y="6414840"/>
            <a:ext cx="181080" cy="248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76F3C7E-4A04-4BF5-8E88-7E427AC93981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2" name="TextBox 6"/>
          <p:cNvSpPr/>
          <p:nvPr/>
        </p:nvSpPr>
        <p:spPr>
          <a:xfrm rot="21594600">
            <a:off x="465840" y="1736640"/>
            <a:ext cx="7814880" cy="10062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02060"/>
                </a:solidFill>
                <a:latin typeface="Calibri"/>
              </a:rPr>
              <a:t>Kuma Service Mesh</a:t>
            </a:r>
            <a:endParaRPr b="0" lang="en-IN" sz="6000" spc="-1" strike="noStrike">
              <a:latin typeface="Arial"/>
            </a:endParaRPr>
          </a:p>
        </p:txBody>
      </p:sp>
      <p:pic>
        <p:nvPicPr>
          <p:cNvPr id="43" name="Picture 8" descr="Picture 8"/>
          <p:cNvPicPr/>
          <p:nvPr/>
        </p:nvPicPr>
        <p:blipFill>
          <a:blip r:embed="rId1"/>
          <a:stretch/>
        </p:blipFill>
        <p:spPr>
          <a:xfrm>
            <a:off x="11388960" y="6037920"/>
            <a:ext cx="814320" cy="819720"/>
          </a:xfrm>
          <a:prstGeom prst="rect">
            <a:avLst/>
          </a:prstGeom>
          <a:ln w="12700">
            <a:noFill/>
          </a:ln>
        </p:spPr>
      </p:pic>
      <p:sp>
        <p:nvSpPr>
          <p:cNvPr id="44" name="TextBox 1"/>
          <p:cNvSpPr/>
          <p:nvPr/>
        </p:nvSpPr>
        <p:spPr>
          <a:xfrm>
            <a:off x="994320" y="3005640"/>
            <a:ext cx="6745680" cy="457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Architecture, Installation and Key Features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45" name="Picture 7" descr="Picture 7"/>
          <p:cNvPicPr/>
          <p:nvPr/>
        </p:nvPicPr>
        <p:blipFill>
          <a:blip r:embed="rId2"/>
          <a:stretch/>
        </p:blipFill>
        <p:spPr>
          <a:xfrm>
            <a:off x="3034440" y="3980160"/>
            <a:ext cx="1347840" cy="1324440"/>
          </a:xfrm>
          <a:prstGeom prst="rect">
            <a:avLst/>
          </a:prstGeom>
          <a:ln w="12700">
            <a:noFill/>
          </a:ln>
        </p:spPr>
      </p:pic>
      <p:sp>
        <p:nvSpPr>
          <p:cNvPr id="46" name="Freeform 3"/>
          <p:cNvSpPr/>
          <p:nvPr/>
        </p:nvSpPr>
        <p:spPr>
          <a:xfrm flipV="1" rot="5400000">
            <a:off x="9583200" y="3352320"/>
            <a:ext cx="2667600" cy="1283760"/>
          </a:xfrm>
          <a:prstGeom prst="rect">
            <a:avLst/>
          </a:prstGeom>
          <a:blipFill rotWithShape="0">
            <a:blip r:embed="rId3"/>
            <a:srcRect/>
            <a:stretch/>
          </a:blip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Freeform 4"/>
          <p:cNvSpPr/>
          <p:nvPr/>
        </p:nvSpPr>
        <p:spPr>
          <a:xfrm flipH="1">
            <a:off x="8991000" y="1326240"/>
            <a:ext cx="1283760" cy="1333440"/>
          </a:xfrm>
          <a:prstGeom prst="rect">
            <a:avLst/>
          </a:prstGeom>
          <a:blipFill rotWithShape="0">
            <a:blip r:embed="rId4"/>
            <a:srcRect/>
            <a:stretch/>
          </a:blip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Freeform 5"/>
          <p:cNvSpPr/>
          <p:nvPr/>
        </p:nvSpPr>
        <p:spPr>
          <a:xfrm flipV="1">
            <a:off x="8991000" y="2650680"/>
            <a:ext cx="1283760" cy="1333440"/>
          </a:xfrm>
          <a:prstGeom prst="rect">
            <a:avLst/>
          </a:prstGeom>
          <a:blipFill rotWithShape="0">
            <a:blip r:embed="rId5"/>
            <a:srcRect/>
            <a:stretch/>
          </a:blip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Freeform 7"/>
          <p:cNvSpPr/>
          <p:nvPr/>
        </p:nvSpPr>
        <p:spPr>
          <a:xfrm>
            <a:off x="10183320" y="1335240"/>
            <a:ext cx="1359000" cy="141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ubicBezTo>
                  <a:pt x="16772" y="27"/>
                  <a:pt x="21600" y="4854"/>
                  <a:pt x="21600" y="10800"/>
                </a:cubicBezTo>
                <a:cubicBezTo>
                  <a:pt x="21600" y="16746"/>
                  <a:pt x="16772" y="21573"/>
                  <a:pt x="10800" y="21600"/>
                </a:cubicBezTo>
                <a:cubicBezTo>
                  <a:pt x="4828" y="21573"/>
                  <a:pt x="0" y="16746"/>
                  <a:pt x="0" y="10800"/>
                </a:cubicBezTo>
                <a:cubicBezTo>
                  <a:pt x="0" y="4854"/>
                  <a:pt x="4828" y="27"/>
                  <a:pt x="10800" y="0"/>
                </a:cubicBezTo>
                <a:close/>
              </a:path>
            </a:pathLst>
          </a:custGeom>
          <a:solidFill>
            <a:srgbClr val="21a959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Freeform 9"/>
          <p:cNvSpPr/>
          <p:nvPr/>
        </p:nvSpPr>
        <p:spPr>
          <a:xfrm>
            <a:off x="8866080" y="3856320"/>
            <a:ext cx="1409760" cy="147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ubicBezTo>
                  <a:pt x="16772" y="27"/>
                  <a:pt x="21600" y="4854"/>
                  <a:pt x="21600" y="10800"/>
                </a:cubicBezTo>
                <a:cubicBezTo>
                  <a:pt x="21600" y="16746"/>
                  <a:pt x="16772" y="21573"/>
                  <a:pt x="10800" y="21600"/>
                </a:cubicBezTo>
                <a:cubicBezTo>
                  <a:pt x="4828" y="21573"/>
                  <a:pt x="0" y="16746"/>
                  <a:pt x="0" y="10800"/>
                </a:cubicBezTo>
                <a:cubicBezTo>
                  <a:pt x="0" y="4854"/>
                  <a:pt x="4828" y="27"/>
                  <a:pt x="10800" y="0"/>
                </a:cubicBezTo>
                <a:close/>
              </a:path>
            </a:pathLst>
          </a:custGeom>
          <a:solidFill>
            <a:srgbClr val="22b59a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Text"/>
          <p:cNvSpPr/>
          <p:nvPr/>
        </p:nvSpPr>
        <p:spPr>
          <a:xfrm>
            <a:off x="360" y="0"/>
            <a:ext cx="141120" cy="2721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 </a:t>
            </a:r>
            <a:endParaRPr b="0" lang="en-IN" sz="1200" spc="-1" strike="noStrike">
              <a:latin typeface="Arial"/>
            </a:endParaRPr>
          </a:p>
        </p:txBody>
      </p:sp>
      <p:pic>
        <p:nvPicPr>
          <p:cNvPr id="52" name="Picture 5" descr="A person with dark hair wearing a blue shirt&#10;&#10;Description automatically generated"/>
          <p:cNvPicPr/>
          <p:nvPr/>
        </p:nvPicPr>
        <p:blipFill>
          <a:blip r:embed="rId6"/>
          <a:stretch/>
        </p:blipFill>
        <p:spPr>
          <a:xfrm>
            <a:off x="10220760" y="1374120"/>
            <a:ext cx="1280520" cy="13536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6" descr="A person smiling at camera&#10;&#10;Description automatically generated"/>
          <p:cNvPicPr/>
          <p:nvPr/>
        </p:nvPicPr>
        <p:blipFill>
          <a:blip r:embed="rId7"/>
          <a:stretch/>
        </p:blipFill>
        <p:spPr>
          <a:xfrm>
            <a:off x="8902800" y="3918600"/>
            <a:ext cx="1348200" cy="134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sldNum" idx="1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4C585E3-2D17-43F2-8CF7-69F64BF4A493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grpSp>
        <p:nvGrpSpPr>
          <p:cNvPr id="110" name="TextBox 34"/>
          <p:cNvGrpSpPr/>
          <p:nvPr/>
        </p:nvGrpSpPr>
        <p:grpSpPr>
          <a:xfrm>
            <a:off x="556560" y="643320"/>
            <a:ext cx="11210400" cy="744480"/>
            <a:chOff x="556560" y="643320"/>
            <a:chExt cx="11210400" cy="744480"/>
          </a:xfrm>
        </p:grpSpPr>
        <p:sp>
          <p:nvSpPr>
            <p:cNvPr id="111" name="Rectangle"/>
            <p:cNvSpPr/>
            <p:nvPr/>
          </p:nvSpPr>
          <p:spPr>
            <a:xfrm>
              <a:off x="556560" y="643320"/>
              <a:ext cx="11210400" cy="744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KONG Core Architecture"/>
            <p:cNvSpPr/>
            <p:nvPr/>
          </p:nvSpPr>
          <p:spPr>
            <a:xfrm>
              <a:off x="602280" y="799920"/>
              <a:ext cx="1111896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 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How does it work?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113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114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sp>
        <p:nvSpPr>
          <p:cNvPr id="115" name="TextBox 5"/>
          <p:cNvSpPr/>
          <p:nvPr/>
        </p:nvSpPr>
        <p:spPr>
          <a:xfrm>
            <a:off x="523080" y="1719360"/>
            <a:ext cx="2306160" cy="1904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vertOverflow="overflow" lIns="45720" rIns="45720" anchor="t">
            <a:spAutoFit/>
          </a:bodyPr>
          <a:p>
            <a:pPr marL="457200">
              <a:lnSpc>
                <a:spcPct val="150000"/>
              </a:lnSpc>
              <a:buNone/>
            </a:pPr>
            <a:endParaRPr b="0" lang="en-IN" sz="11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</a:pPr>
            <a:r>
              <a:rPr b="0" lang="en-US" sz="2800" spc="-1" strike="noStrike">
                <a:solidFill>
                  <a:srgbClr val="00b050"/>
                </a:solidFill>
                <a:latin typeface="Calibri Light"/>
              </a:rPr>
              <a:t>Sidecar </a:t>
            </a:r>
            <a:endParaRPr b="0" lang="en-IN" sz="2800" spc="-1" strike="noStrike">
              <a:latin typeface="Arial"/>
            </a:endParaRPr>
          </a:p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Proxy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116" name="Picture 1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3341880" y="1604520"/>
            <a:ext cx="8562600" cy="379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4481451-036A-4B53-AFAB-49BD39A8E0DB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grpSp>
        <p:nvGrpSpPr>
          <p:cNvPr id="118" name="TextBox 34"/>
          <p:cNvGrpSpPr/>
          <p:nvPr/>
        </p:nvGrpSpPr>
        <p:grpSpPr>
          <a:xfrm>
            <a:off x="556560" y="643320"/>
            <a:ext cx="11210400" cy="744480"/>
            <a:chOff x="556560" y="643320"/>
            <a:chExt cx="11210400" cy="744480"/>
          </a:xfrm>
        </p:grpSpPr>
        <p:sp>
          <p:nvSpPr>
            <p:cNvPr id="119" name="Rectangle"/>
            <p:cNvSpPr/>
            <p:nvPr/>
          </p:nvSpPr>
          <p:spPr>
            <a:xfrm>
              <a:off x="556560" y="643320"/>
              <a:ext cx="11210400" cy="744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KONG Core Architecture"/>
            <p:cNvSpPr/>
            <p:nvPr/>
          </p:nvSpPr>
          <p:spPr>
            <a:xfrm>
              <a:off x="602280" y="799920"/>
              <a:ext cx="1111896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 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How does it work?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121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122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pic>
        <p:nvPicPr>
          <p:cNvPr id="123" name="Picture 2" descr="Cartoon a cartoon of a person riding a motorcycle with a dog on it&#10;&#10;Description automatically generated"/>
          <p:cNvPicPr/>
          <p:nvPr/>
        </p:nvPicPr>
        <p:blipFill>
          <a:blip r:embed="rId3"/>
          <a:stretch/>
        </p:blipFill>
        <p:spPr>
          <a:xfrm>
            <a:off x="2758320" y="1613160"/>
            <a:ext cx="5950800" cy="443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571EB84-5496-4326-8DEF-60CC0FEDA16A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grpSp>
        <p:nvGrpSpPr>
          <p:cNvPr id="125" name="TextBox 34"/>
          <p:cNvGrpSpPr/>
          <p:nvPr/>
        </p:nvGrpSpPr>
        <p:grpSpPr>
          <a:xfrm>
            <a:off x="556560" y="643320"/>
            <a:ext cx="11210400" cy="744480"/>
            <a:chOff x="556560" y="643320"/>
            <a:chExt cx="11210400" cy="744480"/>
          </a:xfrm>
        </p:grpSpPr>
        <p:sp>
          <p:nvSpPr>
            <p:cNvPr id="126" name="Rectangle"/>
            <p:cNvSpPr/>
            <p:nvPr/>
          </p:nvSpPr>
          <p:spPr>
            <a:xfrm>
              <a:off x="556560" y="643320"/>
              <a:ext cx="11210400" cy="744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KONG Core Architecture"/>
            <p:cNvSpPr/>
            <p:nvPr/>
          </p:nvSpPr>
          <p:spPr>
            <a:xfrm>
              <a:off x="602280" y="799920"/>
              <a:ext cx="1111896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 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How does it work?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128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129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sp>
        <p:nvSpPr>
          <p:cNvPr id="130" name="TextBox 5"/>
          <p:cNvSpPr/>
          <p:nvPr/>
        </p:nvSpPr>
        <p:spPr>
          <a:xfrm>
            <a:off x="-167760" y="1449720"/>
            <a:ext cx="5097240" cy="4098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vertOverflow="overflow" lIns="45720" rIns="45720" anchor="t">
            <a:spAutoFit/>
          </a:bodyPr>
          <a:p>
            <a:pPr marL="457200">
              <a:lnSpc>
                <a:spcPct val="150000"/>
              </a:lnSpc>
              <a:buNone/>
            </a:pPr>
            <a:endParaRPr b="0" lang="en-IN" sz="11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</a:pPr>
            <a:r>
              <a:rPr b="0" lang="en-US" sz="2800" spc="-1" strike="noStrike">
                <a:solidFill>
                  <a:srgbClr val="00b050"/>
                </a:solidFill>
                <a:latin typeface="Calibri Light"/>
              </a:rPr>
              <a:t>Service Mesh Control Plane</a:t>
            </a:r>
            <a:endParaRPr b="0" lang="en-IN" sz="2800" spc="-1" strike="noStrike">
              <a:latin typeface="Arial"/>
            </a:endParaRPr>
          </a:p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Centralized Management</a:t>
            </a: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Manages and Configures proxies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131" name="Picture 1" descr="A diagram of a service mesh&#10;&#10;Description automatically generated"/>
          <p:cNvPicPr/>
          <p:nvPr/>
        </p:nvPicPr>
        <p:blipFill>
          <a:blip r:embed="rId3"/>
          <a:stretch/>
        </p:blipFill>
        <p:spPr>
          <a:xfrm>
            <a:off x="4985280" y="1551600"/>
            <a:ext cx="6343200" cy="533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ldNum" idx="1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688AD1-9667-403C-850D-246A02CBF3AD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grpSp>
        <p:nvGrpSpPr>
          <p:cNvPr id="133" name="TextBox 34"/>
          <p:cNvGrpSpPr/>
          <p:nvPr/>
        </p:nvGrpSpPr>
        <p:grpSpPr>
          <a:xfrm>
            <a:off x="556560" y="643320"/>
            <a:ext cx="11210400" cy="744480"/>
            <a:chOff x="556560" y="643320"/>
            <a:chExt cx="11210400" cy="744480"/>
          </a:xfrm>
        </p:grpSpPr>
        <p:sp>
          <p:nvSpPr>
            <p:cNvPr id="134" name="Rectangle"/>
            <p:cNvSpPr/>
            <p:nvPr/>
          </p:nvSpPr>
          <p:spPr>
            <a:xfrm>
              <a:off x="556560" y="643320"/>
              <a:ext cx="11210400" cy="744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KONG Core Architecture"/>
            <p:cNvSpPr/>
            <p:nvPr/>
          </p:nvSpPr>
          <p:spPr>
            <a:xfrm>
              <a:off x="602280" y="799920"/>
              <a:ext cx="1111896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 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Kuma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136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137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sp>
        <p:nvSpPr>
          <p:cNvPr id="138" name="TextBox 5"/>
          <p:cNvSpPr/>
          <p:nvPr/>
        </p:nvSpPr>
        <p:spPr>
          <a:xfrm>
            <a:off x="164160" y="1568160"/>
            <a:ext cx="3095640" cy="2361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vertOverflow="overflow" lIns="45720" rIns="45720" anchor="t">
            <a:spAutoFit/>
          </a:bodyPr>
          <a:p>
            <a:pPr marL="457200">
              <a:lnSpc>
                <a:spcPct val="150000"/>
              </a:lnSpc>
              <a:buNone/>
            </a:pPr>
            <a:endParaRPr b="0" lang="en-IN" sz="11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</a:pPr>
            <a:r>
              <a:rPr b="0" lang="en-US" sz="2800" spc="-1" strike="noStrike">
                <a:solidFill>
                  <a:srgbClr val="00b050"/>
                </a:solidFill>
                <a:latin typeface="Calibri Light"/>
              </a:rPr>
              <a:t>Control Plane</a:t>
            </a:r>
            <a:endParaRPr b="0" lang="en-IN" sz="2800" spc="-1" strike="noStrike">
              <a:latin typeface="Arial"/>
            </a:endParaRPr>
          </a:p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Kuma binary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sp>
        <p:nvSpPr>
          <p:cNvPr id="139" name="TextBox 1"/>
          <p:cNvSpPr/>
          <p:nvPr/>
        </p:nvSpPr>
        <p:spPr>
          <a:xfrm>
            <a:off x="30240" y="3885120"/>
            <a:ext cx="3095640" cy="2361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vertOverflow="overflow" lIns="45720" rIns="45720" anchor="t">
            <a:spAutoFit/>
          </a:bodyPr>
          <a:p>
            <a:pPr marL="457200">
              <a:lnSpc>
                <a:spcPct val="150000"/>
              </a:lnSpc>
              <a:buNone/>
            </a:pPr>
            <a:endParaRPr b="0" lang="en-IN" sz="11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</a:pPr>
            <a:r>
              <a:rPr b="0" lang="en-US" sz="2800" spc="-1" strike="noStrike">
                <a:solidFill>
                  <a:srgbClr val="00b050"/>
                </a:solidFill>
                <a:latin typeface="Calibri Light"/>
              </a:rPr>
              <a:t>Date Plane</a:t>
            </a:r>
            <a:endParaRPr b="0" lang="en-IN" sz="2800" spc="-1" strike="noStrike">
              <a:latin typeface="Arial"/>
            </a:endParaRPr>
          </a:p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Envoy binary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140" name="Picture 2" descr="A diagram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3123000" y="578520"/>
            <a:ext cx="9123480" cy="547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0EB996-5248-43D4-BB68-D5DA31EDE34A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grpSp>
        <p:nvGrpSpPr>
          <p:cNvPr id="142" name="TextBox 34"/>
          <p:cNvGrpSpPr/>
          <p:nvPr/>
        </p:nvGrpSpPr>
        <p:grpSpPr>
          <a:xfrm>
            <a:off x="556560" y="643320"/>
            <a:ext cx="11210400" cy="744480"/>
            <a:chOff x="556560" y="643320"/>
            <a:chExt cx="11210400" cy="744480"/>
          </a:xfrm>
        </p:grpSpPr>
        <p:sp>
          <p:nvSpPr>
            <p:cNvPr id="143" name="Rectangle"/>
            <p:cNvSpPr/>
            <p:nvPr/>
          </p:nvSpPr>
          <p:spPr>
            <a:xfrm>
              <a:off x="556560" y="643320"/>
              <a:ext cx="11210400" cy="744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KONG Core Architecture"/>
            <p:cNvSpPr/>
            <p:nvPr/>
          </p:nvSpPr>
          <p:spPr>
            <a:xfrm>
              <a:off x="602280" y="799920"/>
              <a:ext cx="1111896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 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Kuma 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145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146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sp>
        <p:nvSpPr>
          <p:cNvPr id="147" name="TextBox 5"/>
          <p:cNvSpPr/>
          <p:nvPr/>
        </p:nvSpPr>
        <p:spPr>
          <a:xfrm>
            <a:off x="476280" y="1668960"/>
            <a:ext cx="5572080" cy="4281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vertOverflow="overflow" lIns="45720" rIns="45720" anchor="t">
            <a:spAutoFit/>
          </a:bodyPr>
          <a:p>
            <a:pPr marL="457200">
              <a:lnSpc>
                <a:spcPct val="150000"/>
              </a:lnSpc>
              <a:buNone/>
            </a:pPr>
            <a:endParaRPr b="0" lang="en-IN" sz="1100" spc="-1" strike="noStrike">
              <a:latin typeface="Arial"/>
            </a:endParaRPr>
          </a:p>
          <a:p>
            <a:pPr marL="457200">
              <a:lnSpc>
                <a:spcPct val="150000"/>
              </a:lnSpc>
              <a:buNone/>
            </a:pPr>
            <a:r>
              <a:rPr b="0" lang="en-US" sz="2800" spc="-1" strike="noStrike">
                <a:solidFill>
                  <a:srgbClr val="00b050"/>
                </a:solidFill>
                <a:latin typeface="Calibri Light"/>
              </a:rPr>
              <a:t>Why Kuma?</a:t>
            </a:r>
            <a:endParaRPr b="0" lang="en-IN" sz="2800" spc="-1" strike="noStrike">
              <a:latin typeface="Arial"/>
            </a:endParaRPr>
          </a:p>
          <a:p>
            <a:pPr marL="800280" indent="-343080">
              <a:lnSpc>
                <a:spcPct val="10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  <a:ea typeface="Calibri"/>
              </a:rPr>
              <a:t>Universal and Kubernetes-Native</a:t>
            </a:r>
            <a:endParaRPr b="0" lang="en-IN" sz="2400" spc="-1" strike="noStrike">
              <a:latin typeface="Arial"/>
            </a:endParaRPr>
          </a:p>
          <a:p>
            <a:pPr marL="800280" indent="-343080">
              <a:lnSpc>
                <a:spcPct val="10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  <a:ea typeface="Calibri"/>
              </a:rPr>
              <a:t>Deployment:</a:t>
            </a:r>
            <a:endParaRPr b="0" lang="en-IN" sz="2400" spc="-1" strike="noStrike">
              <a:latin typeface="Arial"/>
            </a:endParaRPr>
          </a:p>
          <a:p>
            <a:pPr lvl="1" marL="1257480" indent="-343080">
              <a:lnSpc>
                <a:spcPct val="10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  <a:ea typeface="Calibri"/>
              </a:rPr>
              <a:t>Standalone and Multi-Zone</a:t>
            </a:r>
            <a:endParaRPr b="0" lang="en-IN" sz="2400" spc="-1" strike="noStrike">
              <a:latin typeface="Arial"/>
            </a:endParaRPr>
          </a:p>
          <a:p>
            <a:pPr marL="800280" indent="-343080">
              <a:lnSpc>
                <a:spcPct val="10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  <a:ea typeface="Calibri"/>
              </a:rPr>
              <a:t>Multi-Mesh</a:t>
            </a:r>
            <a:endParaRPr b="0" lang="en-IN" sz="2400" spc="-1" strike="noStrike">
              <a:latin typeface="Arial"/>
            </a:endParaRPr>
          </a:p>
          <a:p>
            <a:pPr marL="800280" indent="-343080">
              <a:lnSpc>
                <a:spcPct val="10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  <a:ea typeface="Calibri"/>
              </a:rPr>
              <a:t>Envoy-Based</a:t>
            </a:r>
            <a:endParaRPr b="0" lang="en-IN" sz="2400" spc="-1" strike="noStrike">
              <a:latin typeface="Arial"/>
            </a:endParaRPr>
          </a:p>
          <a:p>
            <a:pPr marL="800280" indent="-343080">
              <a:lnSpc>
                <a:spcPct val="10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  <a:ea typeface="Calibri"/>
              </a:rPr>
              <a:t>Easy to use</a:t>
            </a:r>
            <a:endParaRPr b="0" lang="en-IN" sz="2400" spc="-1" strike="noStrike">
              <a:latin typeface="Arial"/>
            </a:endParaRPr>
          </a:p>
          <a:p>
            <a:pPr marL="800280" indent="-343080">
              <a:lnSpc>
                <a:spcPct val="10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  <a:ea typeface="Calibri"/>
              </a:rPr>
              <a:t>Enterprise-Ready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3" descr="A diagram of a company&#10;&#10;Description automatically generated"/>
          <p:cNvPicPr/>
          <p:nvPr/>
        </p:nvPicPr>
        <p:blipFill>
          <a:blip r:embed="rId1"/>
          <a:srcRect l="643" t="6612" r="-162" b="275"/>
          <a:stretch/>
        </p:blipFill>
        <p:spPr>
          <a:xfrm>
            <a:off x="5014080" y="2768040"/>
            <a:ext cx="7175160" cy="3908880"/>
          </a:xfrm>
          <a:prstGeom prst="rect">
            <a:avLst/>
          </a:prstGeom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8EB5366-F45E-4C74-A84B-FAEC4A525EBC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50" name="KONG Core Architecture"/>
          <p:cNvSpPr/>
          <p:nvPr/>
        </p:nvSpPr>
        <p:spPr>
          <a:xfrm>
            <a:off x="2399400" y="166680"/>
            <a:ext cx="7106040" cy="4316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lIns="45720" rIns="45720" anchor="ctr">
            <a:spAutoFit/>
          </a:bodyPr>
          <a:p>
            <a:pPr>
              <a:lnSpc>
                <a:spcPct val="70000"/>
              </a:lnSpc>
              <a:spcBef>
                <a:spcPts val="601"/>
              </a:spcBef>
              <a:buNone/>
            </a:pPr>
            <a:r>
              <a:rPr b="0" lang="en-US" sz="3200" spc="-1" strike="noStrike">
                <a:solidFill>
                  <a:srgbClr val="ffffff"/>
                </a:solidFill>
                <a:latin typeface="Calibri Light"/>
                <a:ea typeface="Calibri Light"/>
              </a:rPr>
              <a:t> </a:t>
            </a:r>
            <a:r>
              <a:rPr b="0" lang="en-US" sz="3200" spc="-1" strike="noStrike">
                <a:solidFill>
                  <a:srgbClr val="ffffff"/>
                </a:solidFill>
                <a:latin typeface="Calibri Light"/>
                <a:ea typeface="Calibri Light"/>
              </a:rPr>
              <a:t>Kuma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151" name="TextBox 1"/>
          <p:cNvSpPr/>
          <p:nvPr/>
        </p:nvSpPr>
        <p:spPr>
          <a:xfrm>
            <a:off x="10206360" y="3431520"/>
            <a:ext cx="183744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Kubernetes</a:t>
            </a:r>
            <a:endParaRPr b="0" lang="en-IN" sz="2400" spc="-1" strike="noStrike">
              <a:latin typeface="Arial"/>
            </a:endParaRPr>
          </a:p>
        </p:txBody>
      </p:sp>
      <p:pic>
        <p:nvPicPr>
          <p:cNvPr id="152" name="Picture 2" descr="A diagram of a company&#10;&#10;Description automatically generated"/>
          <p:cNvPicPr/>
          <p:nvPr/>
        </p:nvPicPr>
        <p:blipFill>
          <a:blip r:embed="rId2"/>
          <a:srcRect l="0" t="5539" r="-154" b="275"/>
          <a:stretch/>
        </p:blipFill>
        <p:spPr>
          <a:xfrm>
            <a:off x="2160" y="9720"/>
            <a:ext cx="7272000" cy="3822840"/>
          </a:xfrm>
          <a:prstGeom prst="rect">
            <a:avLst/>
          </a:prstGeom>
          <a:ln w="0">
            <a:noFill/>
          </a:ln>
        </p:spPr>
      </p:pic>
      <p:sp>
        <p:nvSpPr>
          <p:cNvPr id="153" name="TextBox 5"/>
          <p:cNvSpPr/>
          <p:nvPr/>
        </p:nvSpPr>
        <p:spPr>
          <a:xfrm>
            <a:off x="5237280" y="297720"/>
            <a:ext cx="1837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Universal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Num" idx="1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D35523B-C4DB-4B3B-B77D-50179C2E0BA5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grpSp>
        <p:nvGrpSpPr>
          <p:cNvPr id="155" name="TextBox 34"/>
          <p:cNvGrpSpPr/>
          <p:nvPr/>
        </p:nvGrpSpPr>
        <p:grpSpPr>
          <a:xfrm>
            <a:off x="556560" y="643320"/>
            <a:ext cx="11210400" cy="744480"/>
            <a:chOff x="556560" y="643320"/>
            <a:chExt cx="11210400" cy="744480"/>
          </a:xfrm>
        </p:grpSpPr>
        <p:sp>
          <p:nvSpPr>
            <p:cNvPr id="156" name="Rectangle"/>
            <p:cNvSpPr/>
            <p:nvPr/>
          </p:nvSpPr>
          <p:spPr>
            <a:xfrm>
              <a:off x="556560" y="643320"/>
              <a:ext cx="11210400" cy="744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KONG Core Architecture"/>
            <p:cNvSpPr/>
            <p:nvPr/>
          </p:nvSpPr>
          <p:spPr>
            <a:xfrm>
              <a:off x="602280" y="799920"/>
              <a:ext cx="1111896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  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Deployment Topologies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158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159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pic>
        <p:nvPicPr>
          <p:cNvPr id="160" name="Picture 1" descr="A diagram of a global control plane&#10;&#10;Description automatically generated"/>
          <p:cNvPicPr/>
          <p:nvPr/>
        </p:nvPicPr>
        <p:blipFill>
          <a:blip r:embed="rId3"/>
          <a:stretch/>
        </p:blipFill>
        <p:spPr>
          <a:xfrm>
            <a:off x="1881360" y="1384920"/>
            <a:ext cx="8237880" cy="5469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5330D7-C324-47D0-B479-D1B0A917233E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grpSp>
        <p:nvGrpSpPr>
          <p:cNvPr id="162" name="TextBox 34"/>
          <p:cNvGrpSpPr/>
          <p:nvPr/>
        </p:nvGrpSpPr>
        <p:grpSpPr>
          <a:xfrm>
            <a:off x="294480" y="701280"/>
            <a:ext cx="2568600" cy="772560"/>
            <a:chOff x="294480" y="701280"/>
            <a:chExt cx="2568600" cy="772560"/>
          </a:xfrm>
        </p:grpSpPr>
        <p:sp>
          <p:nvSpPr>
            <p:cNvPr id="163" name="Rectangle"/>
            <p:cNvSpPr/>
            <p:nvPr/>
          </p:nvSpPr>
          <p:spPr>
            <a:xfrm>
              <a:off x="294480" y="714960"/>
              <a:ext cx="2566800" cy="744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KONG Core Architecture"/>
            <p:cNvSpPr/>
            <p:nvPr/>
          </p:nvSpPr>
          <p:spPr>
            <a:xfrm>
              <a:off x="340200" y="701280"/>
              <a:ext cx="2522880" cy="77256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Kuma Policies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165" name="Picture 12" descr="Picture 12"/>
          <p:cNvPicPr/>
          <p:nvPr/>
        </p:nvPicPr>
        <p:blipFill>
          <a:blip r:embed="rId1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079677965"/>
              </p:ext>
            </p:extLst>
          </p:nvPr>
        </p:nvGraphicFramePr>
        <p:xfrm>
          <a:off x="3119400" y="1326240"/>
          <a:ext cx="8578080" cy="533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6" name="Picture 8" descr="Picture 8"/>
          <p:cNvPicPr/>
          <p:nvPr/>
        </p:nvPicPr>
        <p:blipFill>
          <a:blip r:embed="rId7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BFFA75-ED03-447D-8C10-0515D53614B3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168" name="Down Arrow 7"/>
          <p:cNvSpPr/>
          <p:nvPr/>
        </p:nvSpPr>
        <p:spPr>
          <a:xfrm>
            <a:off x="799920" y="-4680"/>
            <a:ext cx="3333240" cy="333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15800"/>
                </a:moveTo>
                <a:lnTo>
                  <a:pt x="0" y="0"/>
                </a:lnTo>
                <a:lnTo>
                  <a:pt x="21600" y="0"/>
                </a:lnTo>
                <a:lnTo>
                  <a:pt x="21600" y="15800"/>
                </a:lnTo>
                <a:lnTo>
                  <a:pt x="10800" y="21600"/>
                </a:lnTo>
                <a:close/>
              </a:path>
            </a:pathLst>
          </a:custGeom>
          <a:gradFill rotWithShape="0">
            <a:gsLst>
              <a:gs pos="0">
                <a:srgbClr val="70a6db"/>
              </a:gs>
              <a:gs pos="100000">
                <a:srgbClr val="559bdb"/>
              </a:gs>
            </a:gsLst>
            <a:lin ang="5400000"/>
          </a:gradFill>
          <a:ln w="6350">
            <a:solidFill>
              <a:srgbClr val="5b9bd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9" name="TextBox 34"/>
          <p:cNvGrpSpPr/>
          <p:nvPr/>
        </p:nvGrpSpPr>
        <p:grpSpPr>
          <a:xfrm>
            <a:off x="1164600" y="578160"/>
            <a:ext cx="2599920" cy="1301760"/>
            <a:chOff x="1164600" y="578160"/>
            <a:chExt cx="2599920" cy="1301760"/>
          </a:xfrm>
        </p:grpSpPr>
        <p:sp>
          <p:nvSpPr>
            <p:cNvPr id="170" name="Rectangle"/>
            <p:cNvSpPr/>
            <p:nvPr/>
          </p:nvSpPr>
          <p:spPr>
            <a:xfrm>
              <a:off x="1164600" y="578160"/>
              <a:ext cx="2599920" cy="1301760"/>
            </a:xfrm>
            <a:prstGeom prst="rect">
              <a:avLst/>
            </a:prstGeom>
            <a:gradFill rotWithShape="0">
              <a:gsLst>
                <a:gs pos="0">
                  <a:srgbClr val="80b860"/>
                </a:gs>
                <a:gs pos="100000">
                  <a:srgbClr val="6fb242"/>
                </a:gs>
              </a:gsLst>
              <a:lin ang="5400000"/>
            </a:gradFill>
            <a:ln w="6350">
              <a:solidFill>
                <a:srgbClr val="4472c4"/>
              </a:solidFill>
              <a:miter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Quick Demo"/>
            <p:cNvSpPr/>
            <p:nvPr/>
          </p:nvSpPr>
          <p:spPr>
            <a:xfrm>
              <a:off x="1266120" y="724680"/>
              <a:ext cx="2397240" cy="10090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normAutofit/>
            </a:bodyPr>
            <a:p>
              <a:pPr algn="ctr">
                <a:lnSpc>
                  <a:spcPct val="90000"/>
                </a:lnSpc>
                <a:spcBef>
                  <a:spcPts val="601"/>
                </a:spcBef>
                <a:buNone/>
              </a:pPr>
              <a:r>
                <a:rPr b="0" lang="en-US" sz="36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 </a:t>
              </a:r>
              <a:r>
                <a:rPr b="0" lang="en-US" sz="36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Demo</a:t>
              </a:r>
              <a:endParaRPr b="0" lang="en-IN" sz="3600" spc="-1" strike="noStrike">
                <a:latin typeface="Arial"/>
              </a:endParaRPr>
            </a:p>
          </p:txBody>
        </p:sp>
      </p:grpSp>
      <p:pic>
        <p:nvPicPr>
          <p:cNvPr id="172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173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sp>
        <p:nvSpPr>
          <p:cNvPr id="174" name="TextBox 2"/>
          <p:cNvSpPr/>
          <p:nvPr/>
        </p:nvSpPr>
        <p:spPr>
          <a:xfrm>
            <a:off x="4888800" y="2080080"/>
            <a:ext cx="4039920" cy="7308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anchor="t">
            <a:spAutoFit/>
          </a:bodyPr>
          <a:p>
            <a:pPr>
              <a:lnSpc>
                <a:spcPct val="150000"/>
              </a:lnSpc>
              <a:buNone/>
            </a:pPr>
            <a:r>
              <a:rPr b="0" lang="en-US" sz="2800" spc="-1" strike="noStrike">
                <a:solidFill>
                  <a:srgbClr val="1fc260"/>
                </a:solidFill>
                <a:latin typeface="Calibri"/>
              </a:rPr>
              <a:t>What we will cover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175" name="Scroll: Horizontal 7"/>
          <p:cNvSpPr/>
          <p:nvPr/>
        </p:nvSpPr>
        <p:spPr>
          <a:xfrm>
            <a:off x="574560" y="2249280"/>
            <a:ext cx="3782160" cy="609480"/>
          </a:xfrm>
          <a:prstGeom prst="horizontalScroll">
            <a:avLst>
              <a:gd name="adj" fmla="val 12500"/>
            </a:avLst>
          </a:prstGeom>
          <a:solidFill>
            <a:srgbClr val="ffffff"/>
          </a:solidFill>
          <a:ln w="12700">
            <a:solidFill>
              <a:srgbClr val="00b05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vertOverflow="overflow" lIns="45720" rIns="45720" anchor="ctr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4472c4"/>
                </a:solidFill>
                <a:latin typeface="Calibri"/>
              </a:rPr>
              <a:t>Kuma Service Mesh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6" name="TextBox 18"/>
          <p:cNvSpPr/>
          <p:nvPr/>
        </p:nvSpPr>
        <p:spPr>
          <a:xfrm>
            <a:off x="5003640" y="2322360"/>
            <a:ext cx="5195160" cy="2523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TextBox 8"/>
          <p:cNvSpPr/>
          <p:nvPr/>
        </p:nvSpPr>
        <p:spPr>
          <a:xfrm>
            <a:off x="4843080" y="3017880"/>
            <a:ext cx="4795920" cy="2834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vertOverflow="overflow" lIns="45720" rIns="45720" anchor="t">
            <a:spAutoFit/>
          </a:bodyPr>
          <a:p>
            <a:pPr marL="171360" indent="-171360">
              <a:lnSpc>
                <a:spcPct val="150000"/>
              </a:lnSpc>
              <a:buClr>
                <a:srgbClr val="203864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Deploy a demo application on K8s</a:t>
            </a:r>
            <a:endParaRPr b="0" lang="en-IN" sz="24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203864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Enable mesh on it</a:t>
            </a:r>
            <a:endParaRPr b="0" lang="en-IN" sz="24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203864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Explore Observability</a:t>
            </a:r>
            <a:endParaRPr b="0" lang="en-IN" sz="2400" spc="-1" strike="noStrike">
              <a:latin typeface="Arial"/>
            </a:endParaRPr>
          </a:p>
          <a:p>
            <a:pPr marL="171360" indent="-171360">
              <a:lnSpc>
                <a:spcPct val="150000"/>
              </a:lnSpc>
              <a:buClr>
                <a:srgbClr val="203864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Explore policies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78" name="TextBox 2"/>
          <p:cNvSpPr/>
          <p:nvPr/>
        </p:nvSpPr>
        <p:spPr>
          <a:xfrm>
            <a:off x="39960" y="6350040"/>
            <a:ext cx="3157560" cy="502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 u="sng">
                <a:solidFill>
                  <a:srgbClr val="0563c1"/>
                </a:solidFill>
                <a:uFillTx/>
                <a:latin typeface="Calibri"/>
                <a:ea typeface="Calibri"/>
                <a:hlinkClick r:id="rId3"/>
              </a:rPr>
              <a:t>https://docs.konghq.com/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Calibri"/>
                <a:ea typeface="Calibri"/>
              </a:rPr>
              <a:t>Random images from google, true source unidentified</a:t>
            </a:r>
            <a:endParaRPr b="0" lang="en-IN" sz="900" spc="-1" strike="noStrike">
              <a:latin typeface="Arial"/>
            </a:endParaRPr>
          </a:p>
        </p:txBody>
      </p:sp>
      <p:sp>
        <p:nvSpPr>
          <p:cNvPr id="179" name="TextBox 3"/>
          <p:cNvSpPr/>
          <p:nvPr/>
        </p:nvSpPr>
        <p:spPr>
          <a:xfrm>
            <a:off x="20160" y="6171480"/>
            <a:ext cx="939960" cy="2736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wrap="none" horzOverflow="overflow" vertOverflow="overflow" lIns="45720" rIns="4572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References</a:t>
            </a:r>
            <a:endParaRPr b="0" lang="en-IN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TextBox 34"/>
          <p:cNvGrpSpPr/>
          <p:nvPr/>
        </p:nvGrpSpPr>
        <p:grpSpPr>
          <a:xfrm>
            <a:off x="556560" y="643320"/>
            <a:ext cx="11210400" cy="744480"/>
            <a:chOff x="556560" y="643320"/>
            <a:chExt cx="11210400" cy="744480"/>
          </a:xfrm>
        </p:grpSpPr>
        <p:sp>
          <p:nvSpPr>
            <p:cNvPr id="55" name="Rectangle"/>
            <p:cNvSpPr/>
            <p:nvPr/>
          </p:nvSpPr>
          <p:spPr>
            <a:xfrm>
              <a:off x="556560" y="643320"/>
              <a:ext cx="11210400" cy="744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Agenda"/>
            <p:cNvSpPr/>
            <p:nvPr/>
          </p:nvSpPr>
          <p:spPr>
            <a:xfrm>
              <a:off x="602280" y="665640"/>
              <a:ext cx="11118960" cy="70020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4000" spc="-1" strike="noStrike">
                  <a:solidFill>
                    <a:srgbClr val="ffffff"/>
                  </a:solidFill>
                  <a:latin typeface="Calibri"/>
                </a:rPr>
                <a:t> </a:t>
              </a:r>
              <a:r>
                <a:rPr b="0" lang="en-US" sz="4000" spc="-1" strike="noStrike">
                  <a:solidFill>
                    <a:srgbClr val="ffffff"/>
                  </a:solidFill>
                  <a:latin typeface="Calibri"/>
                </a:rPr>
                <a:t>Agenda</a:t>
              </a:r>
              <a:endParaRPr b="0" lang="en-IN" sz="4000" spc="-1" strike="noStrike">
                <a:latin typeface="Arial"/>
              </a:endParaRPr>
            </a:p>
          </p:txBody>
        </p:sp>
      </p:grpSp>
      <p:pic>
        <p:nvPicPr>
          <p:cNvPr id="57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58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graphicFrame>
        <p:nvGraphicFramePr>
          <p:cNvPr id="59" name="Table 7"/>
          <p:cNvGraphicFramePr/>
          <p:nvPr/>
        </p:nvGraphicFramePr>
        <p:xfrm>
          <a:off x="553320" y="1950480"/>
          <a:ext cx="7521120" cy="2634120"/>
        </p:xfrm>
        <a:graphic>
          <a:graphicData uri="http://schemas.openxmlformats.org/drawingml/2006/table">
            <a:tbl>
              <a:tblPr/>
              <a:tblGrid>
                <a:gridCol w="7521120"/>
              </a:tblGrid>
              <a:tr h="646200">
                <a:tc>
                  <a:txBody>
                    <a:bodyPr lIns="45720" rIns="45720" anchor="ctr">
                      <a:noAutofit/>
                    </a:bodyPr>
                    <a:p>
                      <a:pPr marL="4572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203864"/>
                          </a:solidFill>
                          <a:latin typeface="Arial"/>
                        </a:rPr>
                        <a:t>Introduction to Service Mesh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ctr" marL="45720" marR="45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7ef"/>
                    </a:solidFill>
                  </a:tcPr>
                </a:tc>
              </a:tr>
              <a:tr h="662400">
                <a:tc>
                  <a:txBody>
                    <a:bodyPr lIns="45720" rIns="45720" anchor="ctr">
                      <a:noAutofit/>
                    </a:bodyPr>
                    <a:p>
                      <a:pPr marL="4572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203864"/>
                          </a:solidFill>
                          <a:latin typeface="Arial"/>
                        </a:rPr>
                        <a:t>Kuma Overview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ctr" marL="45720" marR="45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62400">
                <a:tc>
                  <a:txBody>
                    <a:bodyPr lIns="45720" rIns="45720" anchor="ctr">
                      <a:noAutofit/>
                    </a:bodyPr>
                    <a:p>
                      <a:pPr marL="4572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203864"/>
                          </a:solidFill>
                          <a:latin typeface="Arial"/>
                        </a:rPr>
                        <a:t>Demo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ctr" marL="45720" marR="45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f7ef"/>
                    </a:solidFill>
                  </a:tcPr>
                </a:tc>
              </a:tr>
              <a:tr h="663120">
                <a:tc>
                  <a:txBody>
                    <a:bodyPr lIns="45720" rIns="45720" anchor="ctr">
                      <a:noAutofit/>
                    </a:bodyPr>
                    <a:p>
                      <a:pPr marL="457200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2400" spc="-1" strike="noStrike">
                          <a:solidFill>
                            <a:srgbClr val="203864"/>
                          </a:solidFill>
                          <a:latin typeface="Arial"/>
                        </a:rPr>
                        <a:t>Questions</a:t>
                      </a:r>
                      <a:endParaRPr b="0" lang="en-IN" sz="2400" spc="-1" strike="noStrike">
                        <a:latin typeface="Arial"/>
                      </a:endParaRPr>
                    </a:p>
                  </a:txBody>
                  <a:tcPr anchor="ctr" marL="45720" marR="4572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0" name="PlaceHolder 1"/>
          <p:cNvSpPr>
            <a:spLocks noGrp="1"/>
          </p:cNvSpPr>
          <p:nvPr>
            <p:ph type="sldNum" idx="5"/>
          </p:nvPr>
        </p:nvSpPr>
        <p:spPr>
          <a:xfrm>
            <a:off x="11172240" y="6414840"/>
            <a:ext cx="181080" cy="248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2B7836-F550-4C83-8AE7-6A6661695CAA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90D123-7A1A-4034-853C-F9D915E1DDE0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grpSp>
        <p:nvGrpSpPr>
          <p:cNvPr id="62" name="TextBox 34"/>
          <p:cNvGrpSpPr/>
          <p:nvPr/>
        </p:nvGrpSpPr>
        <p:grpSpPr>
          <a:xfrm>
            <a:off x="556560" y="643320"/>
            <a:ext cx="11210400" cy="744480"/>
            <a:chOff x="556560" y="643320"/>
            <a:chExt cx="11210400" cy="744480"/>
          </a:xfrm>
        </p:grpSpPr>
        <p:sp>
          <p:nvSpPr>
            <p:cNvPr id="63" name="Rectangle"/>
            <p:cNvSpPr/>
            <p:nvPr/>
          </p:nvSpPr>
          <p:spPr>
            <a:xfrm>
              <a:off x="556560" y="643320"/>
              <a:ext cx="11210400" cy="744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KONG Core Architecture"/>
            <p:cNvSpPr/>
            <p:nvPr/>
          </p:nvSpPr>
          <p:spPr>
            <a:xfrm>
              <a:off x="602280" y="799920"/>
              <a:ext cx="1111896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 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Network Traffic Flow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65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66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sp>
        <p:nvSpPr>
          <p:cNvPr id="67" name="TextBox 5"/>
          <p:cNvSpPr/>
          <p:nvPr/>
        </p:nvSpPr>
        <p:spPr>
          <a:xfrm>
            <a:off x="294480" y="1547640"/>
            <a:ext cx="5572080" cy="7156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vertOverflow="overflow" lIns="45720" rIns="45720" anchor="t">
            <a:spAutoFit/>
          </a:bodyPr>
          <a:p>
            <a:pPr marL="457200">
              <a:lnSpc>
                <a:spcPct val="150000"/>
              </a:lnSpc>
              <a:buNone/>
            </a:pPr>
            <a:endParaRPr b="0" lang="en-IN" sz="11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68" name="Picture 1" descr="A diagram of data center&#10;&#10;Description automatically generated"/>
          <p:cNvPicPr/>
          <p:nvPr/>
        </p:nvPicPr>
        <p:blipFill>
          <a:blip r:embed="rId3"/>
          <a:stretch/>
        </p:blipFill>
        <p:spPr>
          <a:xfrm>
            <a:off x="1762200" y="1641240"/>
            <a:ext cx="8225640" cy="470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sldNum" idx="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E2979BF-B74B-4D63-8426-746B793B0223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pic>
        <p:nvPicPr>
          <p:cNvPr id="70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71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pic>
        <p:nvPicPr>
          <p:cNvPr id="72" name="Picture 1" descr="A diagram of a service&#10;&#10;Description automatically generated"/>
          <p:cNvPicPr/>
          <p:nvPr/>
        </p:nvPicPr>
        <p:blipFill>
          <a:blip r:embed="rId3"/>
          <a:stretch/>
        </p:blipFill>
        <p:spPr>
          <a:xfrm>
            <a:off x="299520" y="1596960"/>
            <a:ext cx="10731240" cy="4117680"/>
          </a:xfrm>
          <a:prstGeom prst="rect">
            <a:avLst/>
          </a:prstGeom>
          <a:ln w="0">
            <a:noFill/>
          </a:ln>
        </p:spPr>
      </p:pic>
      <p:grpSp>
        <p:nvGrpSpPr>
          <p:cNvPr id="73" name="TextBox 34"/>
          <p:cNvGrpSpPr/>
          <p:nvPr/>
        </p:nvGrpSpPr>
        <p:grpSpPr>
          <a:xfrm>
            <a:off x="520200" y="679680"/>
            <a:ext cx="9895320" cy="735480"/>
            <a:chOff x="520200" y="679680"/>
            <a:chExt cx="9895320" cy="735480"/>
          </a:xfrm>
        </p:grpSpPr>
        <p:sp>
          <p:nvSpPr>
            <p:cNvPr id="74" name="Rectangle"/>
            <p:cNvSpPr/>
            <p:nvPr/>
          </p:nvSpPr>
          <p:spPr>
            <a:xfrm>
              <a:off x="520200" y="679680"/>
              <a:ext cx="9895320" cy="735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KONG Core Architecture"/>
            <p:cNvSpPr/>
            <p:nvPr/>
          </p:nvSpPr>
          <p:spPr>
            <a:xfrm>
              <a:off x="560520" y="831600"/>
              <a:ext cx="981432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Microservices Architecture Complexities</a:t>
              </a:r>
              <a:endParaRPr b="0" lang="en-IN" sz="3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1B01960-F173-4EF9-9597-46A70F6513BB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pic>
        <p:nvPicPr>
          <p:cNvPr id="77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78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grpSp>
        <p:nvGrpSpPr>
          <p:cNvPr id="79" name="TextBox 34"/>
          <p:cNvGrpSpPr/>
          <p:nvPr/>
        </p:nvGrpSpPr>
        <p:grpSpPr>
          <a:xfrm>
            <a:off x="520200" y="679680"/>
            <a:ext cx="9895320" cy="735480"/>
            <a:chOff x="520200" y="679680"/>
            <a:chExt cx="9895320" cy="735480"/>
          </a:xfrm>
        </p:grpSpPr>
        <p:sp>
          <p:nvSpPr>
            <p:cNvPr id="80" name="Rectangle"/>
            <p:cNvSpPr/>
            <p:nvPr/>
          </p:nvSpPr>
          <p:spPr>
            <a:xfrm>
              <a:off x="520200" y="679680"/>
              <a:ext cx="9895320" cy="735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KONG Core Architecture"/>
            <p:cNvSpPr/>
            <p:nvPr/>
          </p:nvSpPr>
          <p:spPr>
            <a:xfrm>
              <a:off x="560520" y="831600"/>
              <a:ext cx="981432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Microservices Architecture Complexities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82" name="Picture 2" descr="A diagram of a service&#10;&#10;Description automatically generated"/>
          <p:cNvPicPr/>
          <p:nvPr/>
        </p:nvPicPr>
        <p:blipFill>
          <a:blip r:embed="rId3"/>
          <a:stretch/>
        </p:blipFill>
        <p:spPr>
          <a:xfrm>
            <a:off x="290160" y="1660320"/>
            <a:ext cx="10749240" cy="418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F7E2BD3-88BB-40D3-AAB0-A9A7E5C38DDD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pic>
        <p:nvPicPr>
          <p:cNvPr id="84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85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grpSp>
        <p:nvGrpSpPr>
          <p:cNvPr id="86" name="TextBox 34"/>
          <p:cNvGrpSpPr/>
          <p:nvPr/>
        </p:nvGrpSpPr>
        <p:grpSpPr>
          <a:xfrm>
            <a:off x="520200" y="679680"/>
            <a:ext cx="9895320" cy="735480"/>
            <a:chOff x="520200" y="679680"/>
            <a:chExt cx="9895320" cy="735480"/>
          </a:xfrm>
        </p:grpSpPr>
        <p:sp>
          <p:nvSpPr>
            <p:cNvPr id="87" name="Rectangle"/>
            <p:cNvSpPr/>
            <p:nvPr/>
          </p:nvSpPr>
          <p:spPr>
            <a:xfrm>
              <a:off x="520200" y="679680"/>
              <a:ext cx="9895320" cy="735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KONG Core Architecture"/>
            <p:cNvSpPr/>
            <p:nvPr/>
          </p:nvSpPr>
          <p:spPr>
            <a:xfrm>
              <a:off x="560520" y="831600"/>
              <a:ext cx="981432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Microservices Architecture Complexities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89" name="Picture 1" descr="A diagram of a service&#10;&#10;Description automatically generated"/>
          <p:cNvPicPr/>
          <p:nvPr/>
        </p:nvPicPr>
        <p:blipFill>
          <a:blip r:embed="rId3"/>
          <a:stretch/>
        </p:blipFill>
        <p:spPr>
          <a:xfrm>
            <a:off x="208800" y="1587600"/>
            <a:ext cx="10821960" cy="415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ldNum" idx="1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E9F0EB-844F-47F0-AAB1-F7DBC0016AB1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pic>
        <p:nvPicPr>
          <p:cNvPr id="91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92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grpSp>
        <p:nvGrpSpPr>
          <p:cNvPr id="93" name="TextBox 34"/>
          <p:cNvGrpSpPr/>
          <p:nvPr/>
        </p:nvGrpSpPr>
        <p:grpSpPr>
          <a:xfrm>
            <a:off x="520200" y="679680"/>
            <a:ext cx="9895320" cy="735480"/>
            <a:chOff x="520200" y="679680"/>
            <a:chExt cx="9895320" cy="735480"/>
          </a:xfrm>
        </p:grpSpPr>
        <p:sp>
          <p:nvSpPr>
            <p:cNvPr id="94" name="Rectangle"/>
            <p:cNvSpPr/>
            <p:nvPr/>
          </p:nvSpPr>
          <p:spPr>
            <a:xfrm>
              <a:off x="520200" y="679680"/>
              <a:ext cx="9895320" cy="735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KONG Core Architecture"/>
            <p:cNvSpPr/>
            <p:nvPr/>
          </p:nvSpPr>
          <p:spPr>
            <a:xfrm>
              <a:off x="560520" y="831600"/>
              <a:ext cx="981432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Microservices Architecture Complexities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96" name="Picture 1" descr="A diagram of a service&#10;&#10;Description automatically generated"/>
          <p:cNvPicPr/>
          <p:nvPr/>
        </p:nvPicPr>
        <p:blipFill>
          <a:blip r:embed="rId3"/>
          <a:stretch/>
        </p:blipFill>
        <p:spPr>
          <a:xfrm>
            <a:off x="272160" y="1660320"/>
            <a:ext cx="10676880" cy="409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25799C-4EF8-4C86-AA9A-4F34CAC53B75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pic>
        <p:nvPicPr>
          <p:cNvPr id="98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99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pic>
        <p:nvPicPr>
          <p:cNvPr id="100" name="Picture 2" descr="A diagram of a company&#10;&#10;Description automatically generated"/>
          <p:cNvPicPr/>
          <p:nvPr/>
        </p:nvPicPr>
        <p:blipFill>
          <a:blip r:embed="rId3"/>
          <a:stretch/>
        </p:blipFill>
        <p:spPr>
          <a:xfrm>
            <a:off x="1314720" y="1800"/>
            <a:ext cx="9988560" cy="684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IN" sz="1200" spc="-1" strike="noStrike">
                <a:solidFill>
                  <a:srgbClr val="8b8b8b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B14761-07A2-4A8C-850E-6BB562586279}" type="slidenum">
              <a:rPr b="0" lang="en-IN" sz="1200" spc="-1" strike="noStrike">
                <a:solidFill>
                  <a:srgbClr val="8b8b8b"/>
                </a:solidFill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  <p:grpSp>
        <p:nvGrpSpPr>
          <p:cNvPr id="102" name="TextBox 34"/>
          <p:cNvGrpSpPr/>
          <p:nvPr/>
        </p:nvGrpSpPr>
        <p:grpSpPr>
          <a:xfrm>
            <a:off x="556560" y="643320"/>
            <a:ext cx="11210400" cy="744480"/>
            <a:chOff x="556560" y="643320"/>
            <a:chExt cx="11210400" cy="744480"/>
          </a:xfrm>
        </p:grpSpPr>
        <p:sp>
          <p:nvSpPr>
            <p:cNvPr id="103" name="Rectangle"/>
            <p:cNvSpPr/>
            <p:nvPr/>
          </p:nvSpPr>
          <p:spPr>
            <a:xfrm>
              <a:off x="556560" y="643320"/>
              <a:ext cx="11210400" cy="744480"/>
            </a:xfrm>
            <a:prstGeom prst="rect">
              <a:avLst/>
            </a:prstGeom>
            <a:solidFill>
              <a:srgbClr val="68ded2"/>
            </a:solidFill>
            <a:ln w="12700">
              <a:noFill/>
            </a:ln>
            <a:effectLst>
              <a:outerShdw blurRad="63360" dir="5400000" dist="19080" rotWithShape="0">
                <a:srgbClr val="000000">
                  <a:alpha val="63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KONG Core Architecture"/>
            <p:cNvSpPr/>
            <p:nvPr/>
          </p:nvSpPr>
          <p:spPr>
            <a:xfrm>
              <a:off x="602280" y="799920"/>
              <a:ext cx="11118960" cy="4316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ctr">
              <a:spAutoFit/>
            </a:bodyPr>
            <a:p>
              <a:pPr>
                <a:lnSpc>
                  <a:spcPct val="70000"/>
                </a:lnSpc>
                <a:spcBef>
                  <a:spcPts val="601"/>
                </a:spcBef>
                <a:buNone/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 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 Light"/>
                  <a:ea typeface="Calibri Light"/>
                </a:rPr>
                <a:t>Service Mesh Features</a:t>
              </a:r>
              <a:endParaRPr b="0" lang="en-IN" sz="3200" spc="-1" strike="noStrike">
                <a:latin typeface="Arial"/>
              </a:endParaRPr>
            </a:p>
          </p:txBody>
        </p:sp>
      </p:grpSp>
      <p:pic>
        <p:nvPicPr>
          <p:cNvPr id="105" name="Picture 8" descr="Picture 8"/>
          <p:cNvPicPr/>
          <p:nvPr/>
        </p:nvPicPr>
        <p:blipFill>
          <a:blip r:embed="rId1"/>
          <a:stretch/>
        </p:blipFill>
        <p:spPr>
          <a:xfrm>
            <a:off x="11400840" y="6049800"/>
            <a:ext cx="790920" cy="807840"/>
          </a:xfrm>
          <a:prstGeom prst="rect">
            <a:avLst/>
          </a:prstGeom>
          <a:ln w="12700">
            <a:noFill/>
          </a:ln>
        </p:spPr>
      </p:pic>
      <p:pic>
        <p:nvPicPr>
          <p:cNvPr id="106" name="Picture 12" descr="Picture 12"/>
          <p:cNvPicPr/>
          <p:nvPr/>
        </p:nvPicPr>
        <p:blipFill>
          <a:blip r:embed="rId2"/>
          <a:srcRect l="20268" t="22519" r="18465" b="25225"/>
          <a:stretch/>
        </p:blipFill>
        <p:spPr>
          <a:xfrm>
            <a:off x="0" y="0"/>
            <a:ext cx="1357200" cy="578880"/>
          </a:xfrm>
          <a:prstGeom prst="rect">
            <a:avLst/>
          </a:prstGeom>
          <a:ln w="12700">
            <a:noFill/>
          </a:ln>
        </p:spPr>
      </p:pic>
      <p:sp>
        <p:nvSpPr>
          <p:cNvPr id="107" name="TextBox 5"/>
          <p:cNvSpPr/>
          <p:nvPr/>
        </p:nvSpPr>
        <p:spPr>
          <a:xfrm>
            <a:off x="176400" y="2028600"/>
            <a:ext cx="5572080" cy="4388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vertOverflow="overflow" lIns="45720" rIns="45720" anchor="t">
            <a:spAutoFit/>
          </a:bodyPr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Service Discovery</a:t>
            </a: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Load Balancing</a:t>
            </a: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Traffic Management</a:t>
            </a: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Security </a:t>
            </a: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Observability</a:t>
            </a: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Policy Enforcement</a:t>
            </a:r>
            <a:endParaRPr b="0" lang="en-IN" sz="2400" spc="-1" strike="noStrike">
              <a:latin typeface="Arial"/>
            </a:endParaRPr>
          </a:p>
          <a:p>
            <a:pPr lvl="1" marL="800280" indent="-343080">
              <a:lnSpc>
                <a:spcPct val="150000"/>
              </a:lnSpc>
              <a:buClr>
                <a:srgbClr val="203864"/>
              </a:buClr>
              <a:buFont typeface="Calibri"/>
              <a:buChar char="-"/>
            </a:pPr>
            <a:r>
              <a:rPr b="0" lang="en-US" sz="2400" spc="-1" strike="noStrike">
                <a:solidFill>
                  <a:srgbClr val="203864"/>
                </a:solidFill>
                <a:latin typeface="Calibri Light"/>
              </a:rPr>
              <a:t>Dynamic Configuration</a:t>
            </a:r>
            <a:endParaRPr b="0" lang="en-IN" sz="2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</a:pPr>
            <a:endParaRPr b="0" lang="en-IN" sz="2000" spc="-1" strike="noStrike">
              <a:latin typeface="Arial"/>
            </a:endParaRPr>
          </a:p>
        </p:txBody>
      </p:sp>
      <p:pic>
        <p:nvPicPr>
          <p:cNvPr id="108" name="Picture 1" descr="A cat sitting at a table with a newspaper and a cup&#10;&#10;Description automatically generated"/>
          <p:cNvPicPr/>
          <p:nvPr/>
        </p:nvPicPr>
        <p:blipFill>
          <a:blip r:embed="rId3"/>
          <a:srcRect l="0" t="0" r="636" b="6487"/>
          <a:stretch/>
        </p:blipFill>
        <p:spPr>
          <a:xfrm>
            <a:off x="5187600" y="2086920"/>
            <a:ext cx="6503760" cy="390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2023-11-27T07:05:30Z</dcterms:created>
  <dc:creator/>
  <dc:description/>
  <dc:language>en-IN</dc:language>
  <cp:lastModifiedBy/>
  <dcterms:modified xsi:type="dcterms:W3CDTF">2023-12-04T11:30:13Z</dcterms:modified>
  <cp:revision>184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15</vt:i4>
  </property>
  <property fmtid="{D5CDD505-2E9C-101B-9397-08002B2CF9AE}" pid="3" name="PresentationFormat">
    <vt:lpwstr>Widescreen</vt:lpwstr>
  </property>
  <property fmtid="{D5CDD505-2E9C-101B-9397-08002B2CF9AE}" pid="4" name="Slides">
    <vt:i4>18</vt:i4>
  </property>
</Properties>
</file>